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notesSlides/notesSlide12.xml" ContentType="application/vnd.openxmlformats-officedocument.presentationml.notesSlide+xml"/>
  <Override PartName="/ppt/theme/themeOverride8.xml" ContentType="application/vnd.openxmlformats-officedocument.themeOverride+xml"/>
  <Override PartName="/ppt/notesSlides/notesSlide13.xml" ContentType="application/vnd.openxmlformats-officedocument.presentationml.notesSlide+xml"/>
  <Override PartName="/ppt/theme/themeOverride9.xml" ContentType="application/vnd.openxmlformats-officedocument.themeOverride+xml"/>
  <Override PartName="/ppt/notesSlides/notesSlide14.xml" ContentType="application/vnd.openxmlformats-officedocument.presentationml.notesSlide+xml"/>
  <Override PartName="/ppt/theme/themeOverride10.xml" ContentType="application/vnd.openxmlformats-officedocument.themeOverr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theme/themeOverride11.xml" ContentType="application/vnd.openxmlformats-officedocument.themeOverr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8" r:id="rId2"/>
  </p:sldMasterIdLst>
  <p:notesMasterIdLst>
    <p:notesMasterId r:id="rId48"/>
  </p:notesMasterIdLst>
  <p:sldIdLst>
    <p:sldId id="432" r:id="rId3"/>
    <p:sldId id="516" r:id="rId4"/>
    <p:sldId id="509" r:id="rId5"/>
    <p:sldId id="479" r:id="rId6"/>
    <p:sldId id="481" r:id="rId7"/>
    <p:sldId id="482" r:id="rId8"/>
    <p:sldId id="483" r:id="rId9"/>
    <p:sldId id="527" r:id="rId10"/>
    <p:sldId id="418" r:id="rId11"/>
    <p:sldId id="464" r:id="rId12"/>
    <p:sldId id="435" r:id="rId13"/>
    <p:sldId id="466" r:id="rId14"/>
    <p:sldId id="493" r:id="rId15"/>
    <p:sldId id="492" r:id="rId16"/>
    <p:sldId id="495" r:id="rId17"/>
    <p:sldId id="276" r:id="rId18"/>
    <p:sldId id="269" r:id="rId19"/>
    <p:sldId id="496" r:id="rId20"/>
    <p:sldId id="497" r:id="rId21"/>
    <p:sldId id="498" r:id="rId22"/>
    <p:sldId id="499" r:id="rId23"/>
    <p:sldId id="500" r:id="rId24"/>
    <p:sldId id="528" r:id="rId25"/>
    <p:sldId id="502" r:id="rId26"/>
    <p:sldId id="504" r:id="rId27"/>
    <p:sldId id="503" r:id="rId28"/>
    <p:sldId id="517" r:id="rId29"/>
    <p:sldId id="505" r:id="rId30"/>
    <p:sldId id="518" r:id="rId31"/>
    <p:sldId id="510" r:id="rId32"/>
    <p:sldId id="529" r:id="rId33"/>
    <p:sldId id="512" r:id="rId34"/>
    <p:sldId id="513" r:id="rId35"/>
    <p:sldId id="514" r:id="rId36"/>
    <p:sldId id="515" r:id="rId37"/>
    <p:sldId id="530" r:id="rId38"/>
    <p:sldId id="420" r:id="rId39"/>
    <p:sldId id="519" r:id="rId40"/>
    <p:sldId id="520" r:id="rId41"/>
    <p:sldId id="521" r:id="rId42"/>
    <p:sldId id="522" r:id="rId43"/>
    <p:sldId id="523" r:id="rId44"/>
    <p:sldId id="524" r:id="rId45"/>
    <p:sldId id="525" r:id="rId46"/>
    <p:sldId id="526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F2010DC-E50E-44A4-906D-208B7B41C61E}">
          <p14:sldIdLst>
            <p14:sldId id="432"/>
            <p14:sldId id="516"/>
            <p14:sldId id="509"/>
            <p14:sldId id="479"/>
            <p14:sldId id="481"/>
            <p14:sldId id="482"/>
            <p14:sldId id="483"/>
            <p14:sldId id="527"/>
            <p14:sldId id="418"/>
            <p14:sldId id="464"/>
            <p14:sldId id="435"/>
            <p14:sldId id="466"/>
            <p14:sldId id="493"/>
            <p14:sldId id="492"/>
            <p14:sldId id="495"/>
            <p14:sldId id="276"/>
            <p14:sldId id="269"/>
            <p14:sldId id="496"/>
            <p14:sldId id="497"/>
            <p14:sldId id="498"/>
            <p14:sldId id="499"/>
            <p14:sldId id="500"/>
            <p14:sldId id="528"/>
            <p14:sldId id="502"/>
            <p14:sldId id="504"/>
            <p14:sldId id="503"/>
            <p14:sldId id="517"/>
            <p14:sldId id="505"/>
            <p14:sldId id="518"/>
            <p14:sldId id="510"/>
            <p14:sldId id="529"/>
            <p14:sldId id="512"/>
            <p14:sldId id="513"/>
            <p14:sldId id="514"/>
            <p14:sldId id="515"/>
            <p14:sldId id="530"/>
            <p14:sldId id="420"/>
            <p14:sldId id="519"/>
            <p14:sldId id="520"/>
            <p14:sldId id="521"/>
            <p14:sldId id="522"/>
            <p14:sldId id="523"/>
            <p14:sldId id="524"/>
            <p14:sldId id="525"/>
            <p14:sldId id="52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14E36319-5368-2928-7CD2-D47076E11C72}" name="ניר שלזינגר" initials="נש" userId="S::nirshl@bgu.ac.il::07cbcda9-d336-4160-a2e9-886fc7bb85a8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2824" autoAdjust="0"/>
    <p:restoredTop sz="88496" autoAdjust="0"/>
  </p:normalViewPr>
  <p:slideViewPr>
    <p:cSldViewPr snapToGrid="0">
      <p:cViewPr varScale="1">
        <p:scale>
          <a:sx n="75" d="100"/>
          <a:sy n="75" d="100"/>
        </p:scale>
        <p:origin x="56" y="116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microsoft.com/office/2018/10/relationships/authors" Target="author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833422-8E0A-4BD9-B1BF-8C15D0FD7312}" type="datetimeFigureOut">
              <a:rPr lang="en-IL" smtClean="0"/>
              <a:t>19/06/2022</a:t>
            </a:fld>
            <a:endParaRPr lang="en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B3DC86-35FB-4AAD-B2E9-91717A036AA2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4850330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52612B-3D4C-4783-B571-A90DFE50DC87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9695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As I said, the das beamformer is data independent.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The Adaptive beamformers are </a:t>
            </a:r>
            <a:r>
              <a:rPr lang="en-GB" sz="1200" b="1" i="0" dirty="0">
                <a:ln w="19050">
                  <a:solidFill>
                    <a:schemeClr val="bg1"/>
                  </a:solidFill>
                </a:ln>
                <a:solidFill>
                  <a:srgbClr val="000066"/>
                </a:solidFill>
                <a:effectLst/>
                <a:latin typeface="Arial" panose="020B0604020202020204" pitchFamily="34" charset="0"/>
              </a:rPr>
              <a:t>a</a:t>
            </a:r>
            <a:r>
              <a:rPr lang="en-GB" sz="1200" b="1" dirty="0">
                <a:ln w="19050">
                  <a:solidFill>
                    <a:schemeClr val="bg1"/>
                  </a:solidFill>
                </a:ln>
                <a:solidFill>
                  <a:srgbClr val="000066"/>
                </a:solidFill>
              </a:rPr>
              <a:t>utomatically </a:t>
            </a:r>
            <a:r>
              <a:rPr lang="en-GB" sz="1200" dirty="0">
                <a:ln w="19050">
                  <a:solidFill>
                    <a:schemeClr val="bg1"/>
                  </a:solidFill>
                </a:ln>
                <a:solidFill>
                  <a:srgbClr val="000066"/>
                </a:solidFill>
              </a:rPr>
              <a:t>generate </a:t>
            </a:r>
            <a:r>
              <a:rPr lang="en-GB" sz="1200" b="1" dirty="0">
                <a:ln w="19050">
                  <a:solidFill>
                    <a:schemeClr val="bg1"/>
                  </a:solidFill>
                </a:ln>
                <a:solidFill>
                  <a:srgbClr val="000066"/>
                </a:solidFill>
              </a:rPr>
              <a:t>weights</a:t>
            </a:r>
            <a:r>
              <a:rPr lang="en-GB" sz="1200" dirty="0">
                <a:ln w="19050">
                  <a:solidFill>
                    <a:schemeClr val="bg1"/>
                  </a:solidFill>
                </a:ln>
                <a:solidFill>
                  <a:srgbClr val="000066"/>
                </a:solidFill>
              </a:rPr>
              <a:t> which are </a:t>
            </a:r>
            <a:r>
              <a:rPr lang="en-GB" sz="1200" b="1" dirty="0">
                <a:ln w="19050">
                  <a:solidFill>
                    <a:schemeClr val="bg1"/>
                  </a:solidFill>
                </a:ln>
                <a:solidFill>
                  <a:srgbClr val="000066"/>
                </a:solidFill>
              </a:rPr>
              <a:t>data dependent. </a:t>
            </a:r>
            <a:r>
              <a:rPr lang="en-GB" sz="1200" dirty="0">
                <a:ln w="19050">
                  <a:solidFill>
                    <a:schemeClr val="bg1"/>
                  </a:solidFill>
                </a:ln>
                <a:solidFill>
                  <a:srgbClr val="000066"/>
                </a:solidFill>
              </a:rPr>
              <a:t>optimized directly from the measured wave field</a:t>
            </a:r>
            <a:endParaRPr lang="en-US" sz="1100" dirty="0">
              <a:ln w="19050">
                <a:solidFill>
                  <a:schemeClr val="bg1"/>
                </a:solidFill>
              </a:ln>
              <a:solidFill>
                <a:srgbClr val="000066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b="1" dirty="0">
              <a:ln w="19050">
                <a:solidFill>
                  <a:schemeClr val="bg1"/>
                </a:solidFill>
              </a:ln>
              <a:solidFill>
                <a:srgbClr val="000066"/>
              </a:solidFill>
            </a:endParaRP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52612B-3D4C-4783-B571-A90DFE50DC8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131375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The MVDR is adaptive beamformer which </a:t>
            </a:r>
            <a:r>
              <a:rPr lang="en-GB" sz="1200" b="1" dirty="0">
                <a:ln w="19050">
                  <a:solidFill>
                    <a:schemeClr val="bg1"/>
                  </a:solidFill>
                </a:ln>
                <a:solidFill>
                  <a:srgbClr val="000066"/>
                </a:solidFill>
              </a:rPr>
              <a:t>Minimize </a:t>
            </a:r>
            <a:r>
              <a:rPr lang="en-GB" sz="1200" dirty="0">
                <a:ln w="19050">
                  <a:solidFill>
                    <a:schemeClr val="bg1"/>
                  </a:solidFill>
                </a:ln>
                <a:solidFill>
                  <a:srgbClr val="000066"/>
                </a:solidFill>
              </a:rPr>
              <a:t>the </a:t>
            </a:r>
            <a:r>
              <a:rPr lang="en-GB" sz="1200" b="1" dirty="0">
                <a:ln w="19050">
                  <a:solidFill>
                    <a:schemeClr val="bg1"/>
                  </a:solidFill>
                </a:ln>
                <a:solidFill>
                  <a:srgbClr val="000066"/>
                </a:solidFill>
              </a:rPr>
              <a:t>contributions</a:t>
            </a:r>
            <a:r>
              <a:rPr lang="en-GB" sz="1200" dirty="0">
                <a:ln w="19050">
                  <a:solidFill>
                    <a:schemeClr val="bg1"/>
                  </a:solidFill>
                </a:ln>
                <a:solidFill>
                  <a:srgbClr val="000066"/>
                </a:solidFill>
              </a:rPr>
              <a:t> from noise and interfering signals </a:t>
            </a:r>
            <a:endParaRPr lang="en-US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The Optimization problem aims to minimize the noise of the receiving signal, where Ry is the covariance matric of the receiving signal and e is a steering vector. </a:t>
            </a:r>
          </a:p>
          <a:p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Here we have closed-form solution, that is not an iterative optimization problem.</a:t>
            </a: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52612B-3D4C-4783-B571-A90DFE50DC8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871904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B3DC86-35FB-4AAD-B2E9-91717A036AA2}" type="slidenum">
              <a:rPr lang="en-IL" smtClean="0"/>
              <a:t>22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3333890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B3DC86-35FB-4AAD-B2E9-91717A036AA2}" type="slidenum">
              <a:rPr lang="en-IL" smtClean="0"/>
              <a:t>24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0087392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B3DC86-35FB-4AAD-B2E9-91717A036AA2}" type="slidenum">
              <a:rPr lang="en-IL" smtClean="0"/>
              <a:t>25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7068017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B3DC86-35FB-4AAD-B2E9-91717A036AA2}" type="slidenum">
              <a:rPr lang="en-IL" smtClean="0"/>
              <a:t>26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8930204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baseline="0" dirty="0">
                <a:solidFill>
                  <a:schemeClr val="bg1"/>
                </a:solidFill>
                <a:latin typeface="Times-Roman"/>
              </a:rPr>
              <a:t>Encoder-decoder forces the network to</a:t>
            </a:r>
            <a:r>
              <a:rPr lang="he-IL" sz="1200" b="0" i="0" u="none" strike="noStrike" baseline="0" dirty="0">
                <a:solidFill>
                  <a:schemeClr val="bg1"/>
                </a:solidFill>
                <a:latin typeface="Times-Roman"/>
              </a:rPr>
              <a:t> </a:t>
            </a:r>
            <a:r>
              <a:rPr lang="en-US" sz="1200" b="0" i="0" u="none" strike="noStrike" baseline="0" dirty="0">
                <a:solidFill>
                  <a:schemeClr val="bg1"/>
                </a:solidFill>
                <a:latin typeface="Times-Roman"/>
              </a:rPr>
              <a:t>find a compact representation of the data, aiding in suppression</a:t>
            </a:r>
            <a:r>
              <a:rPr lang="he-IL" sz="1200" b="0" i="0" u="none" strike="noStrike" baseline="0" dirty="0">
                <a:solidFill>
                  <a:schemeClr val="bg1"/>
                </a:solidFill>
                <a:latin typeface="Times-Roman"/>
              </a:rPr>
              <a:t> </a:t>
            </a:r>
            <a:r>
              <a:rPr lang="en-US" sz="1200" b="0" i="0" u="none" strike="noStrike" baseline="0" dirty="0">
                <a:solidFill>
                  <a:schemeClr val="bg1"/>
                </a:solidFill>
                <a:latin typeface="Times-Roman"/>
              </a:rPr>
              <a:t>of noise and incoherent signals.</a:t>
            </a:r>
          </a:p>
          <a:p>
            <a:endParaRPr lang="en-GB" dirty="0"/>
          </a:p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B3DC86-35FB-4AAD-B2E9-91717A036AA2}" type="slidenum">
              <a:rPr lang="en-IL" smtClean="0"/>
              <a:t>27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6921319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B3DC86-35FB-4AAD-B2E9-91717A036AA2}" type="slidenum">
              <a:rPr lang="en-IL" smtClean="0"/>
              <a:t>28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62443780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B3DC86-35FB-4AAD-B2E9-91717A036AA2}" type="slidenum">
              <a:rPr lang="en-IL" smtClean="0"/>
              <a:t>29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7969333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800" b="0" i="0" u="none" strike="noStrike" baseline="0" dirty="0">
                <a:latin typeface="Times-Roman"/>
              </a:rPr>
              <a:t>The total training loss comprised an image loss </a:t>
            </a:r>
            <a:r>
              <a:rPr lang="en-US" sz="1800" b="0" i="1" u="none" strike="noStrike" baseline="0" dirty="0">
                <a:latin typeface="CMSY10"/>
              </a:rPr>
              <a:t>L</a:t>
            </a:r>
            <a:r>
              <a:rPr lang="en-US" sz="1800" b="0" i="0" u="none" strike="noStrike" baseline="0" dirty="0">
                <a:latin typeface="Times-Roman"/>
              </a:rPr>
              <a:t>SMSLE, and an apodization-weight penalty </a:t>
            </a:r>
            <a:r>
              <a:rPr lang="en-US" sz="1800" b="0" i="1" u="none" strike="noStrike" baseline="0" dirty="0" err="1">
                <a:latin typeface="CMSY10"/>
              </a:rPr>
              <a:t>L</a:t>
            </a:r>
            <a:r>
              <a:rPr lang="en-US" sz="1800" b="0" i="0" u="none" strike="noStrike" baseline="0" dirty="0" err="1">
                <a:latin typeface="Times-Roman"/>
              </a:rPr>
              <a:t>unity</a:t>
            </a:r>
            <a:endParaRPr lang="en-US" sz="1800" b="0" i="0" u="none" strike="noStrike" baseline="0" dirty="0">
              <a:latin typeface="Times-Roman"/>
            </a:endParaRPr>
          </a:p>
          <a:p>
            <a:pPr algn="l"/>
            <a:r>
              <a:rPr lang="en-US" sz="1800" b="0" i="0" u="none" strike="noStrike" baseline="0" dirty="0">
                <a:latin typeface="Times-Roman"/>
              </a:rPr>
              <a:t>The image loss is designed to promote similarity between the target image and the image produced using ABLE.</a:t>
            </a:r>
          </a:p>
          <a:p>
            <a:pPr algn="l"/>
            <a:r>
              <a:rPr lang="en-US" sz="1800" b="0" i="0" u="none" strike="noStrike" baseline="0" dirty="0">
                <a:latin typeface="Times-Roman"/>
              </a:rPr>
              <a:t>Inspired by MV beamforming, we promote a </a:t>
            </a:r>
            <a:r>
              <a:rPr lang="en-US" sz="1800" b="0" i="0" u="none" strike="noStrike" baseline="0" dirty="0" err="1">
                <a:latin typeface="Times-Roman"/>
              </a:rPr>
              <a:t>distortionless</a:t>
            </a:r>
            <a:r>
              <a:rPr lang="en-US" sz="1800" b="0" i="0" u="none" strike="noStrike" baseline="0" dirty="0">
                <a:latin typeface="Times-Roman"/>
              </a:rPr>
              <a:t> response by penalizing deviations from unity gain.</a:t>
            </a:r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B3DC86-35FB-4AAD-B2E9-91717A036AA2}" type="slidenum">
              <a:rPr lang="en-IL" smtClean="0"/>
              <a:t>30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9923853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order to Fully Understand What Stands Behind The problem of Spatial Parameters Estimation,</a:t>
            </a:r>
          </a:p>
          <a:p>
            <a:r>
              <a:rPr lang="en-US" dirty="0"/>
              <a:t>We will start From the beginning By formulating The Basic Form Of Array and Measurements.</a:t>
            </a:r>
          </a:p>
          <a:p>
            <a:endParaRPr lang="en-US" dirty="0"/>
          </a:p>
          <a:p>
            <a:r>
              <a:rPr lang="en-US" dirty="0"/>
              <a:t>Then we will go through model Based Estimation Methods which are popular today.</a:t>
            </a:r>
          </a:p>
          <a:p>
            <a:endParaRPr lang="en-US" dirty="0"/>
          </a:p>
          <a:p>
            <a:r>
              <a:rPr lang="en-US" dirty="0"/>
              <a:t>We will display the challenges and the weakest links in those algorithm and Their origin (From where the are Following)</a:t>
            </a:r>
          </a:p>
          <a:p>
            <a:endParaRPr lang="en-US" dirty="0"/>
          </a:p>
          <a:p>
            <a:r>
              <a:rPr lang="en-US" dirty="0"/>
              <a:t>We will present Solutions That come from the Field on Data Drive Algorithms that uses the model-based structure, </a:t>
            </a:r>
          </a:p>
          <a:p>
            <a:r>
              <a:rPr lang="en-US" dirty="0"/>
              <a:t>And then I will present the motivation for developing New Model For the DOA Estimation problem.</a:t>
            </a:r>
          </a:p>
          <a:p>
            <a:endParaRPr lang="en-US" dirty="0"/>
          </a:p>
          <a:p>
            <a:r>
              <a:rPr lang="en-US" dirty="0"/>
              <a:t>Lets Start</a:t>
            </a:r>
          </a:p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52612B-3D4C-4783-B571-A90DFE50DC8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9064347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Here we can see two evaluation matrices for the reconstructed images </a:t>
            </a:r>
          </a:p>
          <a:p>
            <a:r>
              <a:rPr lang="en-US" dirty="0"/>
              <a:t>We can see that the ABLE is similar to the EBMV solution compere to the others beamforming methods</a:t>
            </a:r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52612B-3D4C-4783-B571-A90DFE50DC8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3644206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800" b="0" i="0" u="none" strike="noStrike" baseline="0" dirty="0">
                <a:latin typeface="Times-Roman"/>
              </a:rPr>
              <a:t>From the simulated</a:t>
            </a:r>
            <a:r>
              <a:rPr lang="he-IL" sz="1800" b="0" i="0" u="none" strike="noStrike" baseline="0" dirty="0">
                <a:latin typeface="Times-Roman"/>
              </a:rPr>
              <a:t> </a:t>
            </a:r>
            <a:r>
              <a:rPr lang="en-US" sz="1800" b="0" i="0" u="none" strike="noStrike" baseline="0" dirty="0">
                <a:latin typeface="Times-Roman"/>
              </a:rPr>
              <a:t>point scatters one can see that DAS beamforming yields</a:t>
            </a:r>
            <a:r>
              <a:rPr lang="he-IL" sz="1800" b="0" i="0" u="none" strike="noStrike" baseline="0" dirty="0">
                <a:latin typeface="Times-Roman"/>
              </a:rPr>
              <a:t> </a:t>
            </a:r>
            <a:r>
              <a:rPr lang="en-US" sz="1800" b="0" i="0" u="none" strike="noStrike" baseline="0" dirty="0">
                <a:latin typeface="Times-Roman"/>
              </a:rPr>
              <a:t>wider and more pronounced sidelobes than iMAP2, ABLE and</a:t>
            </a:r>
            <a:r>
              <a:rPr lang="he-IL" sz="1800" b="0" i="0" u="none" strike="noStrike" baseline="0" dirty="0">
                <a:latin typeface="Times-Roman"/>
              </a:rPr>
              <a:t> </a:t>
            </a:r>
            <a:r>
              <a:rPr lang="en-US" sz="1800" b="0" i="0" u="none" strike="noStrike" baseline="0" dirty="0">
                <a:latin typeface="Times-Roman"/>
              </a:rPr>
              <a:t>EBMV. The images show strong clutter suppression</a:t>
            </a:r>
            <a:r>
              <a:rPr lang="he-IL" sz="1800" b="0" i="0" u="none" strike="noStrike" baseline="0" dirty="0">
                <a:latin typeface="Times-Roman"/>
              </a:rPr>
              <a:t> </a:t>
            </a:r>
            <a:r>
              <a:rPr lang="en-US" sz="1800" b="0" i="0" u="none" strike="noStrike" baseline="0" dirty="0">
                <a:latin typeface="Times-Roman"/>
              </a:rPr>
              <a:t>for ABLE and EBMV compared to DAS.</a:t>
            </a:r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52612B-3D4C-4783-B571-A90DFE50DC8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632158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800" b="0" i="0" u="none" strike="noStrike" baseline="0" dirty="0">
                <a:latin typeface="Times-Roman"/>
              </a:rPr>
              <a:t>We again observe a notable reduction in sidelobe intensity near the simulated point scatterers for ABLE and EBMV, as compared to DAS. Consequently, we see a more pronounced distinction between tissues</a:t>
            </a:r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52612B-3D4C-4783-B571-A90DFE50DC8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1636036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wanted to evaluate the ABLE beamformer, However we didn’t have an excess to the paper dataset, only to a small amount we found online. Hence, we make two simulation. The first one simulate the EBMV on it to evaluate it complexity and quality.</a:t>
            </a:r>
          </a:p>
          <a:p>
            <a:r>
              <a:rPr lang="en-US" dirty="0"/>
              <a:t>The second one, that </a:t>
            </a:r>
            <a:r>
              <a:rPr lang="en-US" dirty="0" err="1"/>
              <a:t>Dor</a:t>
            </a:r>
            <a:r>
              <a:rPr lang="en-US" dirty="0"/>
              <a:t> will talk present later, is a new scenario (not ultrasound) we tested with the ABLE.</a:t>
            </a:r>
          </a:p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52612B-3D4C-4783-B571-A90DFE50DC8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4913723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To understand the principals behind Array processing we will analyze the simple case </a:t>
            </a:r>
          </a:p>
          <a:p>
            <a:endParaRPr lang="en-US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We Want To Gain Some Information about Jammer That located Somewhere and Block Our GPS Communication, In order to nullify the </a:t>
            </a:r>
            <a:r>
              <a:rPr 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the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receiving response power</a:t>
            </a:r>
          </a:p>
          <a:p>
            <a:endParaRPr lang="en-US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In order to </a:t>
            </a:r>
            <a:r>
              <a:rPr 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to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so, we will take closer look about an individual Sensor With Relation to a Reference Point.</a:t>
            </a:r>
          </a:p>
          <a:p>
            <a:endParaRPr lang="en-US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52612B-3D4C-4783-B571-A90DFE50DC8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3971675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To understand the principals behind Array processing we will analyze the simple case </a:t>
            </a:r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52612B-3D4C-4783-B571-A90DFE50DC8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1895391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The difference in propagation Delay Contains Information about The Range and The Direction of the Sources</a:t>
            </a:r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52612B-3D4C-4783-B571-A90DFE50DC8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0003748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Far Field Assumption – The sensors locations are much smaller than the Range product </a:t>
            </a:r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52612B-3D4C-4783-B571-A90DFE50DC8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8315736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To understand the principals behind Array processing we will analyze the simple case </a:t>
            </a:r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52612B-3D4C-4783-B571-A90DFE50DC8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6572109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To understand the principals behind Array processing we will analyze the simple case </a:t>
            </a:r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52612B-3D4C-4783-B571-A90DFE50DC8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161655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this lecture we will talk about Ultrasound Beamforming, So for start, we need to understand what is Ultrasound. </a:t>
            </a:r>
          </a:p>
          <a:p>
            <a:pPr>
              <a:lnSpc>
                <a:spcPct val="150000"/>
              </a:lnSpc>
            </a:pPr>
            <a:r>
              <a:rPr lang="en-US" sz="1200" b="0" i="0" u="none" strike="noStrike" baseline="0" dirty="0">
                <a:latin typeface="Palatino-Roman"/>
              </a:rPr>
              <a:t>For decades, ultrasound imaging has been used for diagnostic purposes</a:t>
            </a:r>
          </a:p>
          <a:p>
            <a:pPr algn="l">
              <a:lnSpc>
                <a:spcPct val="150000"/>
              </a:lnSpc>
            </a:pPr>
            <a:r>
              <a:rPr lang="en-US" sz="1200" dirty="0">
                <a:latin typeface="Palatino-Roman"/>
              </a:rPr>
              <a:t>T</a:t>
            </a:r>
            <a:r>
              <a:rPr lang="en-US" sz="1200" b="0" i="0" u="none" strike="noStrike" baseline="0" dirty="0">
                <a:latin typeface="Palatino-Roman"/>
              </a:rPr>
              <a:t>he interior structures of the human body can be displayed in real-time and without the use of ionizing radiation.</a:t>
            </a:r>
          </a:p>
          <a:p>
            <a:pPr algn="l">
              <a:lnSpc>
                <a:spcPct val="150000"/>
              </a:lnSpc>
            </a:pPr>
            <a:r>
              <a:rPr lang="en-US" sz="1200" b="0" i="0" u="none" strike="noStrike" baseline="0" dirty="0">
                <a:latin typeface="Palatino-Roman"/>
              </a:rPr>
              <a:t>Ultrasound imaging benefit from being in-expensive, relatively portable, and it provides very little discomfort for the patient.</a:t>
            </a:r>
          </a:p>
          <a:p>
            <a:pPr algn="l"/>
            <a:r>
              <a:rPr lang="en-US" sz="1200" b="0" i="0" u="none" strike="noStrike" baseline="0" dirty="0">
                <a:latin typeface="Palatino-Roman"/>
              </a:rPr>
              <a:t>Ultrasound examinations are most known from fetal scans during</a:t>
            </a:r>
          </a:p>
          <a:p>
            <a:pPr algn="l"/>
            <a:r>
              <a:rPr lang="en-US" sz="1200" b="0" i="0" u="none" strike="noStrike" baseline="0" dirty="0">
                <a:latin typeface="Palatino-Roman"/>
              </a:rPr>
              <a:t>pregnancy.</a:t>
            </a:r>
            <a:endParaRPr lang="en-GB" sz="2000" dirty="0">
              <a:ln w="19050">
                <a:solidFill>
                  <a:schemeClr val="bg1"/>
                </a:solidFill>
              </a:ln>
              <a:solidFill>
                <a:srgbClr val="000066"/>
              </a:solidFill>
            </a:endParaRPr>
          </a:p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52612B-3D4C-4783-B571-A90DFE50DC8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0051205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>
              <a:lnSpc>
                <a:spcPct val="150000"/>
              </a:lnSpc>
            </a:pPr>
            <a:r>
              <a:rPr 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 </a:t>
            </a:r>
            <a:r>
              <a:rPr lang="en-US" sz="1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NarrowBand</a:t>
            </a:r>
            <a:r>
              <a:rPr 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Signal, Information is Centers in one dominant Bin/Frequency. This Assumption let us Work in The Baseband Area.</a:t>
            </a:r>
          </a:p>
          <a:p>
            <a:pPr algn="l" rtl="0">
              <a:lnSpc>
                <a:spcPct val="150000"/>
              </a:lnSpc>
            </a:pPr>
            <a:endParaRPr lang="en-US" sz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 rtl="0">
              <a:lnSpc>
                <a:spcPct val="150000"/>
              </a:lnSpc>
            </a:pPr>
            <a:r>
              <a:rPr 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 practice, most of the impinging signals are </a:t>
            </a:r>
            <a:r>
              <a:rPr 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wideband, where </a:t>
            </a:r>
            <a:r>
              <a:rPr lang="en-US" sz="1200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several frequency bins </a:t>
            </a:r>
            <a:r>
              <a:rPr 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carry out information regarding source DOA angels.</a:t>
            </a: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52612B-3D4C-4783-B571-A90DFE50DC8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8041262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If We summarize The Contribution of All Sensors in Array We get that:</a:t>
            </a:r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52612B-3D4C-4783-B571-A90DFE50DC8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4153988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To understand the principals behind Array processing we will analyze the simple case </a:t>
            </a:r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52612B-3D4C-4783-B571-A90DFE50DC8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819932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>
              <a:buClr>
                <a:srgbClr val="B31166">
                  <a:lumMod val="60000"/>
                  <a:lumOff val="40000"/>
                </a:srgbClr>
              </a:buClr>
              <a:defRPr/>
            </a:pPr>
            <a:r>
              <a:rPr lang="en-GB" dirty="0">
                <a:ln w="19050">
                  <a:solidFill>
                    <a:schemeClr val="bg1"/>
                  </a:solidFill>
                </a:ln>
                <a:solidFill>
                  <a:srgbClr val="000066"/>
                </a:solidFill>
              </a:rPr>
              <a:t>Ultrasound scan</a:t>
            </a:r>
            <a:r>
              <a:rPr lang="he-IL" dirty="0">
                <a:ln w="19050">
                  <a:solidFill>
                    <a:schemeClr val="bg1"/>
                  </a:solidFill>
                </a:ln>
                <a:solidFill>
                  <a:srgbClr val="000066"/>
                </a:solidFill>
              </a:rPr>
              <a:t> </a:t>
            </a:r>
            <a:r>
              <a:rPr lang="en-US" dirty="0">
                <a:ln w="19050">
                  <a:solidFill>
                    <a:schemeClr val="bg1"/>
                  </a:solidFill>
                </a:ln>
                <a:solidFill>
                  <a:srgbClr val="000066"/>
                </a:solidFill>
              </a:rPr>
              <a:t>carrying out by</a:t>
            </a:r>
            <a:endParaRPr lang="en-GB" dirty="0">
              <a:ln w="19050">
                <a:solidFill>
                  <a:schemeClr val="bg1"/>
                </a:solidFill>
              </a:ln>
              <a:solidFill>
                <a:srgbClr val="000066"/>
              </a:solidFill>
            </a:endParaRPr>
          </a:p>
          <a:p>
            <a:pPr lvl="1" algn="l" rtl="0">
              <a:buClr>
                <a:srgbClr val="B31166">
                  <a:lumMod val="60000"/>
                  <a:lumOff val="40000"/>
                </a:srgbClr>
              </a:buClr>
              <a:defRPr/>
            </a:pPr>
            <a:r>
              <a:rPr lang="en-GB" dirty="0">
                <a:ln w="19050">
                  <a:solidFill>
                    <a:schemeClr val="bg1"/>
                  </a:solidFill>
                </a:ln>
                <a:solidFill>
                  <a:srgbClr val="000066"/>
                </a:solidFill>
              </a:rPr>
              <a:t>Emitting high-frequency </a:t>
            </a:r>
            <a:r>
              <a:rPr lang="en-GB" b="1" dirty="0">
                <a:ln w="19050">
                  <a:solidFill>
                    <a:schemeClr val="bg1"/>
                  </a:solidFill>
                </a:ln>
                <a:solidFill>
                  <a:srgbClr val="000066"/>
                </a:solidFill>
              </a:rPr>
              <a:t>acoustic</a:t>
            </a:r>
            <a:r>
              <a:rPr lang="en-GB" dirty="0">
                <a:ln w="19050">
                  <a:solidFill>
                    <a:schemeClr val="bg1"/>
                  </a:solidFill>
                </a:ln>
                <a:solidFill>
                  <a:srgbClr val="000066"/>
                </a:solidFill>
              </a:rPr>
              <a:t> wave fields into the body of the patient – MHz range and thus, out of the human audible range (Linear array scan , PW, SA)</a:t>
            </a:r>
          </a:p>
          <a:p>
            <a:pPr algn="l" rtl="0">
              <a:buClr>
                <a:srgbClr val="B31166">
                  <a:lumMod val="60000"/>
                  <a:lumOff val="40000"/>
                </a:srgbClr>
              </a:buClr>
              <a:defRPr/>
            </a:pPr>
            <a:r>
              <a:rPr lang="en-GB" dirty="0">
                <a:ln w="19050">
                  <a:solidFill>
                    <a:schemeClr val="bg1"/>
                  </a:solidFill>
                </a:ln>
                <a:solidFill>
                  <a:srgbClr val="000066"/>
                </a:solidFill>
              </a:rPr>
              <a:t>Due to changes in the tissue characteristics, the acoustic waves are reflected at different depth within the human body.</a:t>
            </a:r>
          </a:p>
          <a:p>
            <a:pPr algn="l" rtl="0">
              <a:buClr>
                <a:srgbClr val="B31166">
                  <a:lumMod val="60000"/>
                  <a:lumOff val="40000"/>
                </a:srgbClr>
              </a:buClr>
              <a:defRPr/>
            </a:pPr>
            <a:r>
              <a:rPr lang="en-GB" dirty="0">
                <a:ln w="19050">
                  <a:solidFill>
                    <a:schemeClr val="bg1"/>
                  </a:solidFill>
                </a:ln>
                <a:solidFill>
                  <a:srgbClr val="000066"/>
                </a:solidFill>
              </a:rPr>
              <a:t>The reflected echoes are measured by an array of piezo-electric sensors. </a:t>
            </a:r>
          </a:p>
          <a:p>
            <a:pPr lvl="1" indent="-342900" algn="l" rtl="0">
              <a:buClr>
                <a:srgbClr val="B31166">
                  <a:lumMod val="60000"/>
                  <a:lumOff val="40000"/>
                </a:srgbClr>
              </a:buClr>
              <a:defRPr/>
            </a:pPr>
            <a:endParaRPr kumimoji="0" lang="en-US" sz="3200" i="0" u="none" strike="noStrike" kern="1200" cap="none" spc="0" normalizeH="0" baseline="0" noProof="0" dirty="0">
              <a:ln w="0">
                <a:solidFill>
                  <a:sysClr val="windowText" lastClr="000000"/>
                </a:solidFill>
              </a:ln>
              <a:solidFill>
                <a:srgbClr val="000066"/>
              </a:solidFill>
              <a:uLnTx/>
              <a:uFillTx/>
              <a:latin typeface="Palatino-Roman"/>
            </a:endParaRP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52612B-3D4C-4783-B571-A90DFE50DC8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35278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 indent="-342900" algn="l" rtl="0">
              <a:buClr>
                <a:srgbClr val="B31166">
                  <a:lumMod val="60000"/>
                  <a:lumOff val="40000"/>
                </a:srgbClr>
              </a:buClr>
              <a:defRPr/>
            </a:pPr>
            <a:r>
              <a:rPr kumimoji="0" lang="en-US" sz="3200" i="0" u="none" strike="noStrike" kern="1200" cap="none" spc="0" normalizeH="0" baseline="0" noProof="0" dirty="0">
                <a:ln w="0">
                  <a:solidFill>
                    <a:sysClr val="windowText" lastClr="000000"/>
                  </a:solidFill>
                </a:ln>
                <a:solidFill>
                  <a:srgbClr val="000066"/>
                </a:solidFill>
                <a:uLnTx/>
                <a:uFillTx/>
                <a:latin typeface="Palatino-Roman"/>
              </a:rPr>
              <a:t>Here we can see two different image reconstruction from different processing methods</a:t>
            </a: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52612B-3D4C-4783-B571-A90DFE50DC8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38812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>
              <a:buClr>
                <a:srgbClr val="B31166">
                  <a:lumMod val="60000"/>
                  <a:lumOff val="40000"/>
                </a:srgbClr>
              </a:buClr>
              <a:defRPr/>
            </a:pPr>
            <a:r>
              <a:rPr lang="en-GB" dirty="0">
                <a:ln w="19050">
                  <a:solidFill>
                    <a:schemeClr val="bg1"/>
                  </a:solidFill>
                </a:ln>
                <a:solidFill>
                  <a:srgbClr val="000066"/>
                </a:solidFill>
              </a:rPr>
              <a:t>In order to extract a good quality image from the received ultrasound signal we must pre-process it</a:t>
            </a:r>
            <a:endParaRPr kumimoji="0" lang="en-US" sz="3200" i="0" u="none" strike="noStrike" kern="1200" cap="none" spc="0" normalizeH="0" baseline="0" noProof="0" dirty="0">
              <a:ln w="0">
                <a:solidFill>
                  <a:sysClr val="windowText" lastClr="000000"/>
                </a:solidFill>
              </a:ln>
              <a:solidFill>
                <a:srgbClr val="000066"/>
              </a:solidFill>
              <a:uLnTx/>
              <a:uFillTx/>
              <a:latin typeface="Palatino-Roman"/>
            </a:endParaRP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52612B-3D4C-4783-B571-A90DFE50DC8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151196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Using An array Of Sensors, Our Goal is to estimate the Source parameters – like Direction, Range, the Transmitted  Data, The </a:t>
            </a:r>
            <a:r>
              <a:rPr 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Reciver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Response And so on,</a:t>
            </a:r>
          </a:p>
          <a:p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by using available spatial information.</a:t>
            </a:r>
          </a:p>
          <a:p>
            <a:endParaRPr lang="en-US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This Information is </a:t>
            </a:r>
            <a:r>
              <a:rPr 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Acqiuerd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by sampling emitted Waves with a set of Sensors.</a:t>
            </a:r>
          </a:p>
          <a:p>
            <a:endParaRPr lang="en-US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The Array of Sensors Can be:</a:t>
            </a:r>
          </a:p>
          <a:p>
            <a:pPr marL="228600" indent="-228600">
              <a:buAutoNum type="arabicPeriod"/>
            </a:pP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IR Sensors for Detection of Heat or Infrared Radiation Signals</a:t>
            </a:r>
          </a:p>
          <a:p>
            <a:pPr marL="228600" indent="-228600">
              <a:buAutoNum type="arabicPeriod"/>
            </a:pP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Microphone Sensors For Audio Signals</a:t>
            </a:r>
          </a:p>
          <a:p>
            <a:pPr marL="228600" indent="-228600">
              <a:buAutoNum type="arabicPeriod"/>
            </a:pP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Weather or Military Radars Which uses Antennas in Arbitrary Shapes</a:t>
            </a:r>
          </a:p>
          <a:p>
            <a:pPr marL="228600" indent="-228600">
              <a:buAutoNum type="arabicPeriod"/>
            </a:pP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OR Even Some Ultra-Sonic Sensors like </a:t>
            </a:r>
            <a:r>
              <a:rPr 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Dolphines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uses Which intended For Sound, Sonar and etc.</a:t>
            </a:r>
          </a:p>
          <a:p>
            <a:pPr marL="228600" indent="-228600">
              <a:buAutoNum type="arabicPeriod"/>
            </a:pPr>
            <a:endParaRPr lang="en-US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marL="228600" indent="-228600">
              <a:buAutoNum type="arabicPeriod"/>
            </a:pPr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52612B-3D4C-4783-B571-A90DFE50DC8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850692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To understand the principals behind Array processing we will analyze the simple case </a:t>
            </a:r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52612B-3D4C-4783-B571-A90DFE50DC8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657312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lnSpc>
                <a:spcPct val="150000"/>
              </a:lnSpc>
            </a:pPr>
            <a:r>
              <a:rPr lang="en-US" sz="1200" dirty="0">
                <a:latin typeface="Palatino-Roman"/>
              </a:rPr>
              <a:t>1. U</a:t>
            </a:r>
            <a:r>
              <a:rPr lang="en-US" sz="1200" b="0" i="0" u="none" strike="noStrike" baseline="0" dirty="0">
                <a:latin typeface="Palatino-Roman"/>
              </a:rPr>
              <a:t>ses predefined apodization weights, which are independent of the input data.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Palatino-Roman"/>
              </a:rPr>
              <a:t>2. C</a:t>
            </a:r>
            <a:r>
              <a:rPr lang="en-US" sz="1200" b="0" i="0" u="none" strike="noStrike" baseline="0" dirty="0">
                <a:latin typeface="Palatino-Roman"/>
              </a:rPr>
              <a:t>ompromise between the main-lobe width and the side-lobe level exists</a:t>
            </a:r>
            <a:endParaRPr lang="en-US" dirty="0"/>
          </a:p>
          <a:p>
            <a:pPr algn="l">
              <a:lnSpc>
                <a:spcPct val="150000"/>
              </a:lnSpc>
            </a:pPr>
            <a:endParaRPr lang="en-US" sz="1200" dirty="0">
              <a:latin typeface="Palatino-Roman"/>
            </a:endParaRP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52612B-3D4C-4783-B571-A90DFE50DC8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08792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e-IL"/>
              <a:t>לחץ כדי לערוך סגנון כותרת משנה של תבנית בסיס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9A76E-BB02-47FF-92F7-73E6A5D083F9}" type="datetime1">
              <a:rPr lang="en-US" smtClean="0"/>
              <a:pPr/>
              <a:t>6/19/2022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031799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תמונה פנורמית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799"/>
            <a:ext cx="8825658" cy="3640667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/>
            <a:fld id="{1D8BD707-D9CF-40AE-B4C6-C98DA3205C09}" type="datetimeFigureOut">
              <a:rPr lang="en-US" smtClean="0">
                <a:solidFill>
                  <a:srgbClr val="895D1D"/>
                </a:solidFill>
              </a:rPr>
              <a:pPr defTabSz="914400"/>
              <a:t>6/19/2022</a:t>
            </a:fld>
            <a:endParaRPr lang="en-US">
              <a:solidFill>
                <a:srgbClr val="895D1D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/>
            <a:endParaRPr lang="en-US">
              <a:solidFill>
                <a:srgbClr val="895D1D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/>
            <a:fld id="{B6F15528-21DE-4FAA-801E-634DDDAF4B2B}" type="slidenum">
              <a:rPr lang="en-US" smtClean="0">
                <a:solidFill>
                  <a:srgbClr val="895D1D"/>
                </a:solidFill>
              </a:rPr>
              <a:pPr defTabSz="914400"/>
              <a:t>‹#›</a:t>
            </a:fld>
            <a:endParaRPr lang="en-US">
              <a:solidFill>
                <a:srgbClr val="895D1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68576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כותרת ו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/>
            <a:fld id="{1D8BD707-D9CF-40AE-B4C6-C98DA3205C09}" type="datetimeFigureOut">
              <a:rPr lang="en-US" smtClean="0">
                <a:solidFill>
                  <a:srgbClr val="895D1D"/>
                </a:solidFill>
              </a:rPr>
              <a:pPr defTabSz="914400"/>
              <a:t>6/19/2022</a:t>
            </a:fld>
            <a:endParaRPr lang="en-US">
              <a:solidFill>
                <a:srgbClr val="895D1D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/>
            <a:endParaRPr lang="en-US">
              <a:solidFill>
                <a:srgbClr val="895D1D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/>
            <a:fld id="{B6F15528-21DE-4FAA-801E-634DDDAF4B2B}" type="slidenum">
              <a:rPr lang="en-US" smtClean="0">
                <a:solidFill>
                  <a:srgbClr val="895D1D"/>
                </a:solidFill>
              </a:rPr>
              <a:pPr defTabSz="914400"/>
              <a:t>‹#›</a:t>
            </a:fld>
            <a:endParaRPr lang="en-US">
              <a:solidFill>
                <a:srgbClr val="895D1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95713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ציטוט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0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/>
            <a:fld id="{1D8BD707-D9CF-40AE-B4C6-C98DA3205C09}" type="datetimeFigureOut">
              <a:rPr lang="en-US" smtClean="0">
                <a:solidFill>
                  <a:srgbClr val="895D1D"/>
                </a:solidFill>
              </a:rPr>
              <a:pPr defTabSz="914400"/>
              <a:t>6/19/2022</a:t>
            </a:fld>
            <a:endParaRPr lang="en-US">
              <a:solidFill>
                <a:srgbClr val="895D1D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/>
            <a:endParaRPr lang="en-US">
              <a:solidFill>
                <a:srgbClr val="895D1D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/>
            <a:fld id="{B6F15528-21DE-4FAA-801E-634DDDAF4B2B}" type="slidenum">
              <a:rPr lang="en-US" smtClean="0">
                <a:solidFill>
                  <a:srgbClr val="895D1D"/>
                </a:solidFill>
              </a:rPr>
              <a:pPr defTabSz="914400"/>
              <a:t>‹#›</a:t>
            </a:fld>
            <a:endParaRPr lang="en-US">
              <a:solidFill>
                <a:srgbClr val="895D1D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j-ea"/>
                <a:cs typeface="+mj-cs"/>
              </a:rPr>
              <a:t>“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j-ea"/>
                <a:cs typeface="+mj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092909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כרטיס ש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5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/>
            <a:fld id="{1D8BD707-D9CF-40AE-B4C6-C98DA3205C09}" type="datetimeFigureOut">
              <a:rPr lang="en-US" smtClean="0">
                <a:solidFill>
                  <a:srgbClr val="895D1D"/>
                </a:solidFill>
              </a:rPr>
              <a:pPr defTabSz="914400"/>
              <a:t>6/19/2022</a:t>
            </a:fld>
            <a:endParaRPr lang="en-US">
              <a:solidFill>
                <a:srgbClr val="895D1D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/>
            <a:endParaRPr lang="en-US">
              <a:solidFill>
                <a:srgbClr val="895D1D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/>
            <a:fld id="{B6F15528-21DE-4FAA-801E-634DDDAF4B2B}" type="slidenum">
              <a:rPr lang="en-US" smtClean="0">
                <a:solidFill>
                  <a:srgbClr val="895D1D"/>
                </a:solidFill>
              </a:rPr>
              <a:pPr defTabSz="914400"/>
              <a:t>‹#›</a:t>
            </a:fld>
            <a:endParaRPr lang="en-US">
              <a:solidFill>
                <a:srgbClr val="895D1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79742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עמודו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/>
            <a:fld id="{1D8BD707-D9CF-40AE-B4C6-C98DA3205C09}" type="datetimeFigureOut">
              <a:rPr lang="en-US" smtClean="0">
                <a:solidFill>
                  <a:srgbClr val="895D1D"/>
                </a:solidFill>
              </a:rPr>
              <a:pPr defTabSz="914400"/>
              <a:t>6/19/2022</a:t>
            </a:fld>
            <a:endParaRPr lang="en-US">
              <a:solidFill>
                <a:srgbClr val="895D1D"/>
              </a:solidFill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/>
            <a:endParaRPr lang="en-US">
              <a:solidFill>
                <a:srgbClr val="895D1D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/>
            <a:fld id="{B6F15528-21DE-4FAA-801E-634DDDAF4B2B}" type="slidenum">
              <a:rPr lang="en-US" smtClean="0">
                <a:solidFill>
                  <a:srgbClr val="895D1D"/>
                </a:solidFill>
              </a:rPr>
              <a:pPr defTabSz="914400"/>
              <a:t>‹#›</a:t>
            </a:fld>
            <a:endParaRPr lang="en-US">
              <a:solidFill>
                <a:srgbClr val="895D1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709237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עמודת 3 תמונו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/>
            <a:fld id="{1D8BD707-D9CF-40AE-B4C6-C98DA3205C09}" type="datetimeFigureOut">
              <a:rPr lang="en-US" smtClean="0">
                <a:solidFill>
                  <a:srgbClr val="895D1D"/>
                </a:solidFill>
              </a:rPr>
              <a:pPr defTabSz="914400"/>
              <a:t>6/19/2022</a:t>
            </a:fld>
            <a:endParaRPr lang="en-US">
              <a:solidFill>
                <a:srgbClr val="895D1D"/>
              </a:solidFill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/>
            <a:endParaRPr lang="en-US">
              <a:solidFill>
                <a:srgbClr val="895D1D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/>
            <a:fld id="{B6F15528-21DE-4FAA-801E-634DDDAF4B2B}" type="slidenum">
              <a:rPr lang="en-US" smtClean="0">
                <a:solidFill>
                  <a:srgbClr val="895D1D"/>
                </a:solidFill>
              </a:rPr>
              <a:pPr defTabSz="914400"/>
              <a:t>‹#›</a:t>
            </a:fld>
            <a:endParaRPr lang="en-US">
              <a:solidFill>
                <a:srgbClr val="895D1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196613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9A76E-BB02-47FF-92F7-73E6A5D083F9}" type="datetime1">
              <a:rPr lang="en-US" smtClean="0"/>
              <a:pPr/>
              <a:t>6/19/2022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9388770"/>
      </p:ext>
    </p:extLst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9A76E-BB02-47FF-92F7-73E6A5D083F9}" type="datetime1">
              <a:rPr lang="en-US" smtClean="0"/>
              <a:pPr/>
              <a:t>6/19/2022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9039046"/>
      </p:ext>
    </p:extLst>
  </p:cSld>
  <p:clrMapOvr>
    <a:masterClrMapping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e-IL"/>
              <a:t>לחץ כדי לערוך סגנון כותרת משנה של תבנית בסיס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9A76E-BB02-47FF-92F7-73E6A5D083F9}" type="datetime1">
              <a:rPr lang="en-US" smtClean="0"/>
              <a:pPr/>
              <a:t>6/19/2022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6469220"/>
      </p:ext>
    </p:extLst>
  </p:cSld>
  <p:clrMapOvr>
    <a:masterClrMapping/>
  </p:clrMapOvr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9A76E-BB02-47FF-92F7-73E6A5D083F9}" type="datetime1">
              <a:rPr lang="en-US" smtClean="0"/>
              <a:pPr/>
              <a:t>6/19/2022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2200051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9A76E-BB02-47FF-92F7-73E6A5D083F9}" type="datetime1">
              <a:rPr lang="en-US" smtClean="0"/>
              <a:pPr/>
              <a:t>6/19/2022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7180661"/>
      </p:ext>
    </p:extLst>
  </p:cSld>
  <p:clrMapOvr>
    <a:masterClrMapping/>
  </p:clrMapOvr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9A76E-BB02-47FF-92F7-73E6A5D083F9}" type="datetime1">
              <a:rPr lang="en-US" smtClean="0"/>
              <a:pPr/>
              <a:t>6/19/2022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3362786"/>
      </p:ext>
    </p:extLst>
  </p:cSld>
  <p:clrMapOvr>
    <a:masterClrMapping/>
  </p:clrMapOvr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9A76E-BB02-47FF-92F7-73E6A5D083F9}" type="datetime1">
              <a:rPr lang="en-US" smtClean="0"/>
              <a:pPr/>
              <a:t>6/19/2022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9856191"/>
      </p:ext>
    </p:extLst>
  </p:cSld>
  <p:clrMapOvr>
    <a:masterClrMapping/>
  </p:clrMapOvr>
  <p:hf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9A76E-BB02-47FF-92F7-73E6A5D083F9}" type="datetime1">
              <a:rPr lang="en-US" smtClean="0"/>
              <a:pPr/>
              <a:t>6/19/2022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859043"/>
      </p:ext>
    </p:extLst>
  </p:cSld>
  <p:clrMapOvr>
    <a:masterClrMapping/>
  </p:clrMapOvr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9A76E-BB02-47FF-92F7-73E6A5D083F9}" type="datetime1">
              <a:rPr lang="en-US" smtClean="0"/>
              <a:pPr/>
              <a:t>6/19/2022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2992708"/>
      </p:ext>
    </p:extLst>
  </p:cSld>
  <p:clrMapOvr>
    <a:masterClrMapping/>
  </p:clrMapOvr>
  <p:hf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9A76E-BB02-47FF-92F7-73E6A5D083F9}" type="datetime1">
              <a:rPr lang="en-US" smtClean="0"/>
              <a:pPr/>
              <a:t>6/19/2022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111901"/>
      </p:ext>
    </p:extLst>
  </p:cSld>
  <p:clrMapOvr>
    <a:masterClrMapping/>
  </p:clrMapOvr>
  <p:hf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3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5" y="3129280"/>
            <a:ext cx="3401062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9A76E-BB02-47FF-92F7-73E6A5D083F9}" type="datetime1">
              <a:rPr lang="en-US" smtClean="0"/>
              <a:pPr/>
              <a:t>6/19/2022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557770"/>
      </p:ext>
    </p:extLst>
  </p:cSld>
  <p:clrMapOvr>
    <a:masterClrMapping/>
  </p:clrMapOvr>
  <p:hf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9A76E-BB02-47FF-92F7-73E6A5D083F9}" type="datetime1">
              <a:rPr lang="en-US" smtClean="0"/>
              <a:pPr/>
              <a:t>6/19/2022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9844285"/>
      </p:ext>
    </p:extLst>
  </p:cSld>
  <p:clrMapOvr>
    <a:masterClrMapping/>
  </p:clrMapOvr>
  <p:hf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תמונה פנורמית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799"/>
            <a:ext cx="8825658" cy="3640667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/>
            <a:fld id="{1D8BD707-D9CF-40AE-B4C6-C98DA3205C09}" type="datetimeFigureOut">
              <a:rPr lang="en-US" smtClean="0">
                <a:solidFill>
                  <a:srgbClr val="895D1D"/>
                </a:solidFill>
              </a:rPr>
              <a:pPr defTabSz="914400"/>
              <a:t>6/19/2022</a:t>
            </a:fld>
            <a:endParaRPr lang="en-US">
              <a:solidFill>
                <a:srgbClr val="895D1D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/>
            <a:endParaRPr lang="en-US">
              <a:solidFill>
                <a:srgbClr val="895D1D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/>
            <a:fld id="{B6F15528-21DE-4FAA-801E-634DDDAF4B2B}" type="slidenum">
              <a:rPr lang="en-US" smtClean="0">
                <a:solidFill>
                  <a:srgbClr val="895D1D"/>
                </a:solidFill>
              </a:rPr>
              <a:pPr defTabSz="914400"/>
              <a:t>‹#›</a:t>
            </a:fld>
            <a:endParaRPr lang="en-US">
              <a:solidFill>
                <a:srgbClr val="895D1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207649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כותרת ו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/>
            <a:fld id="{1D8BD707-D9CF-40AE-B4C6-C98DA3205C09}" type="datetimeFigureOut">
              <a:rPr lang="en-US" smtClean="0">
                <a:solidFill>
                  <a:srgbClr val="895D1D"/>
                </a:solidFill>
              </a:rPr>
              <a:pPr defTabSz="914400"/>
              <a:t>6/19/2022</a:t>
            </a:fld>
            <a:endParaRPr lang="en-US">
              <a:solidFill>
                <a:srgbClr val="895D1D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/>
            <a:endParaRPr lang="en-US">
              <a:solidFill>
                <a:srgbClr val="895D1D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/>
            <a:fld id="{B6F15528-21DE-4FAA-801E-634DDDAF4B2B}" type="slidenum">
              <a:rPr lang="en-US" smtClean="0">
                <a:solidFill>
                  <a:srgbClr val="895D1D"/>
                </a:solidFill>
              </a:rPr>
              <a:pPr defTabSz="914400"/>
              <a:t>‹#›</a:t>
            </a:fld>
            <a:endParaRPr lang="en-US">
              <a:solidFill>
                <a:srgbClr val="895D1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895374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ציטוט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0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/>
            <a:fld id="{1D8BD707-D9CF-40AE-B4C6-C98DA3205C09}" type="datetimeFigureOut">
              <a:rPr lang="en-US" smtClean="0">
                <a:solidFill>
                  <a:srgbClr val="895D1D"/>
                </a:solidFill>
              </a:rPr>
              <a:pPr defTabSz="914400"/>
              <a:t>6/19/2022</a:t>
            </a:fld>
            <a:endParaRPr lang="en-US">
              <a:solidFill>
                <a:srgbClr val="895D1D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/>
            <a:endParaRPr lang="en-US">
              <a:solidFill>
                <a:srgbClr val="895D1D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/>
            <a:fld id="{B6F15528-21DE-4FAA-801E-634DDDAF4B2B}" type="slidenum">
              <a:rPr lang="en-US" smtClean="0">
                <a:solidFill>
                  <a:srgbClr val="895D1D"/>
                </a:solidFill>
              </a:rPr>
              <a:pPr defTabSz="914400"/>
              <a:t>‹#›</a:t>
            </a:fld>
            <a:endParaRPr lang="en-US">
              <a:solidFill>
                <a:srgbClr val="895D1D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j-ea"/>
                <a:cs typeface="+mj-cs"/>
              </a:rPr>
              <a:t>“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j-ea"/>
                <a:cs typeface="+mj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740209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9A76E-BB02-47FF-92F7-73E6A5D083F9}" type="datetime1">
              <a:rPr lang="en-US" smtClean="0"/>
              <a:pPr/>
              <a:t>6/19/2022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7428676"/>
      </p:ext>
    </p:extLst>
  </p:cSld>
  <p:clrMapOvr>
    <a:masterClrMapping/>
  </p:clrMapOvr>
  <p:hf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כרטיס ש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5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/>
            <a:fld id="{1D8BD707-D9CF-40AE-B4C6-C98DA3205C09}" type="datetimeFigureOut">
              <a:rPr lang="en-US" smtClean="0">
                <a:solidFill>
                  <a:srgbClr val="895D1D"/>
                </a:solidFill>
              </a:rPr>
              <a:pPr defTabSz="914400"/>
              <a:t>6/19/2022</a:t>
            </a:fld>
            <a:endParaRPr lang="en-US">
              <a:solidFill>
                <a:srgbClr val="895D1D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/>
            <a:endParaRPr lang="en-US">
              <a:solidFill>
                <a:srgbClr val="895D1D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/>
            <a:fld id="{B6F15528-21DE-4FAA-801E-634DDDAF4B2B}" type="slidenum">
              <a:rPr lang="en-US" smtClean="0">
                <a:solidFill>
                  <a:srgbClr val="895D1D"/>
                </a:solidFill>
              </a:rPr>
              <a:pPr defTabSz="914400"/>
              <a:t>‹#›</a:t>
            </a:fld>
            <a:endParaRPr lang="en-US">
              <a:solidFill>
                <a:srgbClr val="895D1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146496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עמודו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/>
            <a:fld id="{1D8BD707-D9CF-40AE-B4C6-C98DA3205C09}" type="datetimeFigureOut">
              <a:rPr lang="en-US" smtClean="0">
                <a:solidFill>
                  <a:srgbClr val="895D1D"/>
                </a:solidFill>
              </a:rPr>
              <a:pPr defTabSz="914400"/>
              <a:t>6/19/2022</a:t>
            </a:fld>
            <a:endParaRPr lang="en-US">
              <a:solidFill>
                <a:srgbClr val="895D1D"/>
              </a:solidFill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/>
            <a:endParaRPr lang="en-US">
              <a:solidFill>
                <a:srgbClr val="895D1D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/>
            <a:fld id="{B6F15528-21DE-4FAA-801E-634DDDAF4B2B}" type="slidenum">
              <a:rPr lang="en-US" smtClean="0">
                <a:solidFill>
                  <a:srgbClr val="895D1D"/>
                </a:solidFill>
              </a:rPr>
              <a:pPr defTabSz="914400"/>
              <a:t>‹#›</a:t>
            </a:fld>
            <a:endParaRPr lang="en-US">
              <a:solidFill>
                <a:srgbClr val="895D1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629727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עמודת 3 תמונו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/>
            <a:fld id="{1D8BD707-D9CF-40AE-B4C6-C98DA3205C09}" type="datetimeFigureOut">
              <a:rPr lang="en-US" smtClean="0">
                <a:solidFill>
                  <a:srgbClr val="895D1D"/>
                </a:solidFill>
              </a:rPr>
              <a:pPr defTabSz="914400"/>
              <a:t>6/19/2022</a:t>
            </a:fld>
            <a:endParaRPr lang="en-US">
              <a:solidFill>
                <a:srgbClr val="895D1D"/>
              </a:solidFill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/>
            <a:endParaRPr lang="en-US">
              <a:solidFill>
                <a:srgbClr val="895D1D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/>
            <a:fld id="{B6F15528-21DE-4FAA-801E-634DDDAF4B2B}" type="slidenum">
              <a:rPr lang="en-US" smtClean="0">
                <a:solidFill>
                  <a:srgbClr val="895D1D"/>
                </a:solidFill>
              </a:rPr>
              <a:pPr defTabSz="914400"/>
              <a:t>‹#›</a:t>
            </a:fld>
            <a:endParaRPr lang="en-US">
              <a:solidFill>
                <a:srgbClr val="895D1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356188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9A76E-BB02-47FF-92F7-73E6A5D083F9}" type="datetime1">
              <a:rPr lang="en-US" smtClean="0"/>
              <a:pPr/>
              <a:t>6/19/2022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2544072"/>
      </p:ext>
    </p:extLst>
  </p:cSld>
  <p:clrMapOvr>
    <a:masterClrMapping/>
  </p:clrMapOvr>
  <p:hf hdr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9A76E-BB02-47FF-92F7-73E6A5D083F9}" type="datetime1">
              <a:rPr lang="en-US" smtClean="0"/>
              <a:pPr/>
              <a:t>6/19/2022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0321776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9A76E-BB02-47FF-92F7-73E6A5D083F9}" type="datetime1">
              <a:rPr lang="en-US" smtClean="0"/>
              <a:pPr/>
              <a:t>6/19/2022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2139007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9A76E-BB02-47FF-92F7-73E6A5D083F9}" type="datetime1">
              <a:rPr lang="en-US" smtClean="0"/>
              <a:pPr/>
              <a:t>6/19/2022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4959955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9A76E-BB02-47FF-92F7-73E6A5D083F9}" type="datetime1">
              <a:rPr lang="en-US" smtClean="0"/>
              <a:pPr/>
              <a:t>6/19/2022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5725117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9A76E-BB02-47FF-92F7-73E6A5D083F9}" type="datetime1">
              <a:rPr lang="en-US" smtClean="0"/>
              <a:pPr/>
              <a:t>6/19/2022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1762106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3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5" y="3129280"/>
            <a:ext cx="3401062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9A76E-BB02-47FF-92F7-73E6A5D083F9}" type="datetime1">
              <a:rPr lang="en-US" smtClean="0"/>
              <a:pPr/>
              <a:t>6/19/2022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3824078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9A76E-BB02-47FF-92F7-73E6A5D083F9}" type="datetime1">
              <a:rPr lang="en-US" smtClean="0"/>
              <a:pPr/>
              <a:t>6/19/2022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5212359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6.png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20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23" Type="http://schemas.openxmlformats.org/officeDocument/2006/relationships/image" Target="../media/image6.png"/><Relationship Id="rId10" Type="http://schemas.openxmlformats.org/officeDocument/2006/relationships/slideLayout" Target="../slideLayouts/slideLayout27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alphaModFix amt="38000"/>
            <a:lum/>
          </a:blip>
          <a:srcRect/>
          <a:stretch>
            <a:fillRect t="-14000" b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4"/>
          <a:stretch/>
        </p:blipFill>
        <p:spPr>
          <a:xfrm>
            <a:off x="0" y="2669685"/>
            <a:ext cx="4035669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7000"/>
                </a:schemeClr>
              </a:gs>
              <a:gs pos="69000">
                <a:schemeClr val="accent5">
                  <a:alpha val="0"/>
                </a:schemeClr>
              </a:gs>
              <a:gs pos="36000">
                <a:schemeClr val="accent5"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pPr defTabSz="914400"/>
            <a:fld id="{1D8BD707-D9CF-40AE-B4C6-C98DA3205C09}" type="datetimeFigureOut">
              <a:rPr lang="en-US" smtClean="0">
                <a:solidFill>
                  <a:srgbClr val="895D1D"/>
                </a:solidFill>
              </a:rPr>
              <a:pPr defTabSz="914400"/>
              <a:t>6/19/2022</a:t>
            </a:fld>
            <a:endParaRPr lang="en-US">
              <a:solidFill>
                <a:srgbClr val="895D1D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pPr defTabSz="914400"/>
            <a:endParaRPr lang="en-US">
              <a:solidFill>
                <a:srgbClr val="895D1D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B6F15528-21DE-4FAA-801E-634DDDAF4B2B}" type="slidenum">
              <a:rPr lang="en-US" smtClean="0">
                <a:solidFill>
                  <a:srgbClr val="895D1D"/>
                </a:solidFill>
              </a:rPr>
              <a:pPr defTabSz="914400"/>
              <a:t>‹#›</a:t>
            </a:fld>
            <a:endParaRPr lang="en-US">
              <a:solidFill>
                <a:srgbClr val="895D1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83573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1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rtl="1" eaLnBrk="1" hangingPunct="1">
        <a:defRPr>
          <a:solidFill>
            <a:schemeClr val="tx2"/>
          </a:solidFill>
        </a:defRPr>
      </a:lvl2pPr>
      <a:lvl3pPr rtl="1" eaLnBrk="1" hangingPunct="1">
        <a:defRPr>
          <a:solidFill>
            <a:schemeClr val="tx2"/>
          </a:solidFill>
        </a:defRPr>
      </a:lvl3pPr>
      <a:lvl4pPr rtl="1" eaLnBrk="1" hangingPunct="1">
        <a:defRPr>
          <a:solidFill>
            <a:schemeClr val="tx2"/>
          </a:solidFill>
        </a:defRPr>
      </a:lvl4pPr>
      <a:lvl5pPr rtl="1" eaLnBrk="1" hangingPunct="1">
        <a:defRPr>
          <a:solidFill>
            <a:schemeClr val="tx2"/>
          </a:solidFill>
        </a:defRPr>
      </a:lvl5pPr>
      <a:lvl6pPr rtl="1" eaLnBrk="1" hangingPunct="1">
        <a:defRPr>
          <a:solidFill>
            <a:schemeClr val="tx2"/>
          </a:solidFill>
        </a:defRPr>
      </a:lvl6pPr>
      <a:lvl7pPr rtl="1" eaLnBrk="1" hangingPunct="1">
        <a:defRPr>
          <a:solidFill>
            <a:schemeClr val="tx2"/>
          </a:solidFill>
        </a:defRPr>
      </a:lvl7pPr>
      <a:lvl8pPr rtl="1" eaLnBrk="1" hangingPunct="1">
        <a:defRPr>
          <a:solidFill>
            <a:schemeClr val="tx2"/>
          </a:solidFill>
        </a:defRPr>
      </a:lvl8pPr>
      <a:lvl9pPr rtl="1" eaLnBrk="1" hangingPunct="1">
        <a:defRPr>
          <a:solidFill>
            <a:schemeClr val="tx2"/>
          </a:solidFill>
        </a:defRPr>
      </a:lvl9pPr>
    </p:titleStyle>
    <p:bodyStyle>
      <a:lvl1pPr marL="342900" indent="-342900" algn="r" defTabSz="457200" rtl="1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r" defTabSz="457200" rtl="1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r" defTabSz="457200" rtl="1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r" defTabSz="457200" rtl="1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r" defTabSz="457200" rtl="1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r" defTabSz="457200" rtl="1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r" defTabSz="457200" rtl="1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r" defTabSz="457200" rtl="1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r" defTabSz="457200" rtl="1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alphaModFix amt="38000"/>
            <a:lum/>
          </a:blip>
          <a:srcRect/>
          <a:stretch>
            <a:fillRect t="-14000" b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4"/>
          <a:stretch/>
        </p:blipFill>
        <p:spPr>
          <a:xfrm>
            <a:off x="0" y="2669685"/>
            <a:ext cx="4035669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7000"/>
                </a:schemeClr>
              </a:gs>
              <a:gs pos="69000">
                <a:schemeClr val="accent5">
                  <a:alpha val="0"/>
                </a:schemeClr>
              </a:gs>
              <a:gs pos="36000">
                <a:schemeClr val="accent5"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pPr defTabSz="914400"/>
            <a:fld id="{1D8BD707-D9CF-40AE-B4C6-C98DA3205C09}" type="datetimeFigureOut">
              <a:rPr lang="en-US" smtClean="0">
                <a:solidFill>
                  <a:srgbClr val="895D1D"/>
                </a:solidFill>
              </a:rPr>
              <a:pPr defTabSz="914400"/>
              <a:t>6/19/2022</a:t>
            </a:fld>
            <a:endParaRPr lang="en-US">
              <a:solidFill>
                <a:srgbClr val="895D1D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pPr defTabSz="914400"/>
            <a:endParaRPr lang="en-US">
              <a:solidFill>
                <a:srgbClr val="895D1D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B6F15528-21DE-4FAA-801E-634DDDAF4B2B}" type="slidenum">
              <a:rPr lang="en-US" smtClean="0">
                <a:solidFill>
                  <a:srgbClr val="895D1D"/>
                </a:solidFill>
              </a:rPr>
              <a:pPr defTabSz="914400"/>
              <a:t>‹#›</a:t>
            </a:fld>
            <a:endParaRPr lang="en-US">
              <a:solidFill>
                <a:srgbClr val="895D1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164761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l" defTabSz="457200" rtl="1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rtl="1" eaLnBrk="1" hangingPunct="1">
        <a:defRPr>
          <a:solidFill>
            <a:schemeClr val="tx2"/>
          </a:solidFill>
        </a:defRPr>
      </a:lvl2pPr>
      <a:lvl3pPr rtl="1" eaLnBrk="1" hangingPunct="1">
        <a:defRPr>
          <a:solidFill>
            <a:schemeClr val="tx2"/>
          </a:solidFill>
        </a:defRPr>
      </a:lvl3pPr>
      <a:lvl4pPr rtl="1" eaLnBrk="1" hangingPunct="1">
        <a:defRPr>
          <a:solidFill>
            <a:schemeClr val="tx2"/>
          </a:solidFill>
        </a:defRPr>
      </a:lvl4pPr>
      <a:lvl5pPr rtl="1" eaLnBrk="1" hangingPunct="1">
        <a:defRPr>
          <a:solidFill>
            <a:schemeClr val="tx2"/>
          </a:solidFill>
        </a:defRPr>
      </a:lvl5pPr>
      <a:lvl6pPr rtl="1" eaLnBrk="1" hangingPunct="1">
        <a:defRPr>
          <a:solidFill>
            <a:schemeClr val="tx2"/>
          </a:solidFill>
        </a:defRPr>
      </a:lvl6pPr>
      <a:lvl7pPr rtl="1" eaLnBrk="1" hangingPunct="1">
        <a:defRPr>
          <a:solidFill>
            <a:schemeClr val="tx2"/>
          </a:solidFill>
        </a:defRPr>
      </a:lvl7pPr>
      <a:lvl8pPr rtl="1" eaLnBrk="1" hangingPunct="1">
        <a:defRPr>
          <a:solidFill>
            <a:schemeClr val="tx2"/>
          </a:solidFill>
        </a:defRPr>
      </a:lvl8pPr>
      <a:lvl9pPr rtl="1" eaLnBrk="1" hangingPunct="1">
        <a:defRPr>
          <a:solidFill>
            <a:schemeClr val="tx2"/>
          </a:solidFill>
        </a:defRPr>
      </a:lvl9pPr>
    </p:titleStyle>
    <p:bodyStyle>
      <a:lvl1pPr marL="342900" indent="-342900" algn="r" defTabSz="457200" rtl="1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r" defTabSz="457200" rtl="1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r" defTabSz="457200" rtl="1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r" defTabSz="457200" rtl="1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r" defTabSz="457200" rtl="1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r" defTabSz="457200" rtl="1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r" defTabSz="457200" rtl="1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r" defTabSz="457200" rtl="1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r" defTabSz="457200" rtl="1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8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hyperlink" Target="https://www.kickstarter.com/projects/richardhaberkern/soundlazer-snap-the-directional-parametric-speaker" TargetMode="Externa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1.png"/><Relationship Id="rId7" Type="http://schemas.openxmlformats.org/officeDocument/2006/relationships/image" Target="../media/image301.png"/><Relationship Id="rId12" Type="http://schemas.openxmlformats.org/officeDocument/2006/relationships/image" Target="../media/image3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90.png"/><Relationship Id="rId11" Type="http://schemas.openxmlformats.org/officeDocument/2006/relationships/image" Target="../media/image23.png"/><Relationship Id="rId5" Type="http://schemas.openxmlformats.org/officeDocument/2006/relationships/image" Target="../media/image22.png"/><Relationship Id="rId10" Type="http://schemas.openxmlformats.org/officeDocument/2006/relationships/image" Target="../media/image33.png"/><Relationship Id="rId4" Type="http://schemas.openxmlformats.org/officeDocument/2006/relationships/image" Target="../media/image29.png"/><Relationship Id="rId9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24.pn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7.png"/><Relationship Id="rId5" Type="http://schemas.openxmlformats.org/officeDocument/2006/relationships/image" Target="../media/image34.png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1.png"/><Relationship Id="rId3" Type="http://schemas.openxmlformats.org/officeDocument/2006/relationships/image" Target="../media/image410.png"/><Relationship Id="rId7" Type="http://schemas.openxmlformats.org/officeDocument/2006/relationships/image" Target="../media/image450.png"/><Relationship Id="rId2" Type="http://schemas.openxmlformats.org/officeDocument/2006/relationships/slideLayout" Target="../slideLayouts/slideLayout19.xml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440.png"/><Relationship Id="rId11" Type="http://schemas.openxmlformats.org/officeDocument/2006/relationships/image" Target="../media/image49.png"/><Relationship Id="rId5" Type="http://schemas.openxmlformats.org/officeDocument/2006/relationships/image" Target="../media/image430.png"/><Relationship Id="rId10" Type="http://schemas.openxmlformats.org/officeDocument/2006/relationships/image" Target="../media/image48.png"/><Relationship Id="rId4" Type="http://schemas.openxmlformats.org/officeDocument/2006/relationships/image" Target="../media/image420.png"/><Relationship Id="rId9" Type="http://schemas.openxmlformats.org/officeDocument/2006/relationships/image" Target="../media/image47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slideLayout" Target="../slideLayouts/slideLayout19.xml"/><Relationship Id="rId1" Type="http://schemas.openxmlformats.org/officeDocument/2006/relationships/themeOverride" Target="../theme/themeOverride3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67.png"/><Relationship Id="rId2" Type="http://schemas.openxmlformats.org/officeDocument/2006/relationships/slideLayout" Target="../slideLayouts/slideLayout19.xml"/><Relationship Id="rId1" Type="http://schemas.openxmlformats.org/officeDocument/2006/relationships/themeOverride" Target="../theme/themeOverride4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5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slideLayout" Target="../slideLayouts/slideLayout19.xml"/><Relationship Id="rId1" Type="http://schemas.openxmlformats.org/officeDocument/2006/relationships/themeOverride" Target="../theme/themeOverride5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slideLayout" Target="../slideLayouts/slideLayout19.xml"/><Relationship Id="rId1" Type="http://schemas.openxmlformats.org/officeDocument/2006/relationships/themeOverride" Target="../theme/themeOverride6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10" Type="http://schemas.openxmlformats.org/officeDocument/2006/relationships/image" Target="../media/image69.png"/><Relationship Id="rId4" Type="http://schemas.openxmlformats.org/officeDocument/2006/relationships/image" Target="../media/image60.png"/><Relationship Id="rId9" Type="http://schemas.openxmlformats.org/officeDocument/2006/relationships/image" Target="../media/image6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73.png"/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70.png"/><Relationship Id="rId12" Type="http://schemas.openxmlformats.org/officeDocument/2006/relationships/image" Target="../media/image30.png"/><Relationship Id="rId2" Type="http://schemas.openxmlformats.org/officeDocument/2006/relationships/slideLayout" Target="../slideLayouts/slideLayout19.xml"/><Relationship Id="rId16" Type="http://schemas.openxmlformats.org/officeDocument/2006/relationships/image" Target="../media/image76.png"/><Relationship Id="rId1" Type="http://schemas.openxmlformats.org/officeDocument/2006/relationships/themeOverride" Target="../theme/themeOverride7.xml"/><Relationship Id="rId6" Type="http://schemas.openxmlformats.org/officeDocument/2006/relationships/image" Target="../media/image61.png"/><Relationship Id="rId11" Type="http://schemas.openxmlformats.org/officeDocument/2006/relationships/image" Target="../media/image72.png"/><Relationship Id="rId5" Type="http://schemas.openxmlformats.org/officeDocument/2006/relationships/image" Target="../media/image60.png"/><Relationship Id="rId15" Type="http://schemas.openxmlformats.org/officeDocument/2006/relationships/image" Target="../media/image75.png"/><Relationship Id="rId10" Type="http://schemas.openxmlformats.org/officeDocument/2006/relationships/image" Target="../media/image71.png"/><Relationship Id="rId4" Type="http://schemas.openxmlformats.org/officeDocument/2006/relationships/image" Target="../media/image59.png"/><Relationship Id="rId9" Type="http://schemas.openxmlformats.org/officeDocument/2006/relationships/image" Target="../media/image64.png"/><Relationship Id="rId14" Type="http://schemas.openxmlformats.org/officeDocument/2006/relationships/image" Target="../media/image7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9.xml"/><Relationship Id="rId1" Type="http://schemas.openxmlformats.org/officeDocument/2006/relationships/themeOverride" Target="../theme/themeOverride8.xml"/><Relationship Id="rId4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9.xml"/><Relationship Id="rId1" Type="http://schemas.openxmlformats.org/officeDocument/2006/relationships/themeOverride" Target="../theme/themeOverride9.xml"/><Relationship Id="rId5" Type="http://schemas.openxmlformats.org/officeDocument/2006/relationships/image" Target="../media/image41.png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9.xml"/><Relationship Id="rId1" Type="http://schemas.openxmlformats.org/officeDocument/2006/relationships/themeOverride" Target="../theme/themeOverride10.xml"/><Relationship Id="rId6" Type="http://schemas.openxmlformats.org/officeDocument/2006/relationships/image" Target="../media/image30.png"/><Relationship Id="rId5" Type="http://schemas.openxmlformats.org/officeDocument/2006/relationships/image" Target="../media/image34.png"/><Relationship Id="rId4" Type="http://schemas.openxmlformats.org/officeDocument/2006/relationships/image" Target="../media/image79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34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9.xml"/><Relationship Id="rId1" Type="http://schemas.openxmlformats.org/officeDocument/2006/relationships/themeOverride" Target="../theme/themeOverride11.xml"/><Relationship Id="rId5" Type="http://schemas.openxmlformats.org/officeDocument/2006/relationships/image" Target="../media/image42.png"/><Relationship Id="rId4" Type="http://schemas.openxmlformats.org/officeDocument/2006/relationships/image" Target="../media/image4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7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45.png"/><Relationship Id="rId4" Type="http://schemas.openxmlformats.org/officeDocument/2006/relationships/image" Target="../media/image78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86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jpeg"/><Relationship Id="rId3" Type="http://schemas.openxmlformats.org/officeDocument/2006/relationships/image" Target="../media/image87.png"/><Relationship Id="rId7" Type="http://schemas.openxmlformats.org/officeDocument/2006/relationships/image" Target="../media/image8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20.png"/><Relationship Id="rId5" Type="http://schemas.openxmlformats.org/officeDocument/2006/relationships/image" Target="../media/image210.png"/><Relationship Id="rId4" Type="http://schemas.openxmlformats.org/officeDocument/2006/relationships/image" Target="../media/image20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7" Type="http://schemas.openxmlformats.org/officeDocument/2006/relationships/image" Target="../media/image27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0.png"/><Relationship Id="rId5" Type="http://schemas.openxmlformats.org/officeDocument/2006/relationships/image" Target="../media/image250.png"/><Relationship Id="rId4" Type="http://schemas.openxmlformats.org/officeDocument/2006/relationships/image" Target="../media/image87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1.png"/><Relationship Id="rId3" Type="http://schemas.openxmlformats.org/officeDocument/2006/relationships/image" Target="../media/image280.png"/><Relationship Id="rId7" Type="http://schemas.openxmlformats.org/officeDocument/2006/relationships/image" Target="../media/image27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0.png"/><Relationship Id="rId5" Type="http://schemas.openxmlformats.org/officeDocument/2006/relationships/image" Target="../media/image250.png"/><Relationship Id="rId4" Type="http://schemas.openxmlformats.org/officeDocument/2006/relationships/image" Target="../media/image87.png"/><Relationship Id="rId9" Type="http://schemas.openxmlformats.org/officeDocument/2006/relationships/image" Target="../media/image30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0.png"/><Relationship Id="rId3" Type="http://schemas.openxmlformats.org/officeDocument/2006/relationships/image" Target="../media/image90.png"/><Relationship Id="rId7" Type="http://schemas.openxmlformats.org/officeDocument/2006/relationships/image" Target="../media/image8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0.png"/><Relationship Id="rId11" Type="http://schemas.openxmlformats.org/officeDocument/2006/relationships/image" Target="../media/image350.png"/><Relationship Id="rId5" Type="http://schemas.openxmlformats.org/officeDocument/2006/relationships/image" Target="../media/image330.png"/><Relationship Id="rId10" Type="http://schemas.openxmlformats.org/officeDocument/2006/relationships/image" Target="../media/image270.png"/><Relationship Id="rId4" Type="http://schemas.openxmlformats.org/officeDocument/2006/relationships/image" Target="../media/image320.png"/><Relationship Id="rId9" Type="http://schemas.openxmlformats.org/officeDocument/2006/relationships/image" Target="../media/image26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0.png"/><Relationship Id="rId4" Type="http://schemas.openxmlformats.org/officeDocument/2006/relationships/image" Target="../media/image600.png"/></Relationships>
</file>

<file path=ppt/slides/_rels/slide42.xml.rels><?xml version="1.0" encoding="UTF-8" standalone="yes"?>
<Relationships xmlns="http://schemas.openxmlformats.org/package/2006/relationships"><Relationship Id="rId7" Type="http://schemas.openxmlformats.org/officeDocument/2006/relationships/image" Target="../media/image64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630.png"/><Relationship Id="rId4" Type="http://schemas.openxmlformats.org/officeDocument/2006/relationships/image" Target="../media/image62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0.png"/><Relationship Id="rId4" Type="http://schemas.openxmlformats.org/officeDocument/2006/relationships/image" Target="../media/image9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0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0.png"/><Relationship Id="rId7" Type="http://schemas.openxmlformats.org/officeDocument/2006/relationships/image" Target="../media/image49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0.png"/><Relationship Id="rId5" Type="http://schemas.openxmlformats.org/officeDocument/2006/relationships/image" Target="../media/image470.png"/><Relationship Id="rId4" Type="http://schemas.openxmlformats.org/officeDocument/2006/relationships/image" Target="../media/image46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7" Type="http://schemas.openxmlformats.org/officeDocument/2006/relationships/image" Target="../media/image1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alphaModFix amt="88000"/>
            <a:lum/>
          </a:blip>
          <a:srcRect/>
          <a:stretch>
            <a:fillRect t="-14000" b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64864D5-DEAB-4769-B24F-41752CB17329}"/>
              </a:ext>
            </a:extLst>
          </p:cNvPr>
          <p:cNvSpPr txBox="1">
            <a:spLocks/>
          </p:cNvSpPr>
          <p:nvPr/>
        </p:nvSpPr>
        <p:spPr>
          <a:xfrm>
            <a:off x="6772752" y="1711785"/>
            <a:ext cx="5481296" cy="2580639"/>
          </a:xfrm>
          <a:prstGeom prst="rect">
            <a:avLst/>
          </a:prstGeom>
        </p:spPr>
        <p:txBody>
          <a:bodyPr vert="horz" lIns="91440" tIns="45720" rIns="91440" bIns="0" rtlCol="0" anchor="b">
            <a:normAutofit fontScale="97500"/>
          </a:bodyPr>
          <a:lstStyle>
            <a:lvl1pPr algn="l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r"/>
            <a:endParaRPr lang="en-US" b="1" dirty="0"/>
          </a:p>
        </p:txBody>
      </p:sp>
      <p:sp>
        <p:nvSpPr>
          <p:cNvPr id="10" name="תיבת טקסט 9">
            <a:extLst>
              <a:ext uri="{FF2B5EF4-FFF2-40B4-BE49-F238E27FC236}">
                <a16:creationId xmlns:a16="http://schemas.microsoft.com/office/drawing/2014/main" id="{C1973262-47FE-4460-A283-30FF3594BC8B}"/>
              </a:ext>
            </a:extLst>
          </p:cNvPr>
          <p:cNvSpPr txBox="1"/>
          <p:nvPr/>
        </p:nvSpPr>
        <p:spPr>
          <a:xfrm>
            <a:off x="465184" y="5527112"/>
            <a:ext cx="371602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1">
              <a:spcBef>
                <a:spcPct val="0"/>
              </a:spcBef>
            </a:pPr>
            <a:r>
              <a:rPr lang="en-US" sz="2400" b="1" cap="all" dirty="0">
                <a:ln w="9525">
                  <a:solidFill>
                    <a:srgbClr val="000066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Supervisor:</a:t>
            </a:r>
          </a:p>
          <a:p>
            <a:pPr rtl="1">
              <a:spcBef>
                <a:spcPct val="0"/>
              </a:spcBef>
            </a:pPr>
            <a:r>
              <a:rPr lang="en-US" sz="2400" b="1" cap="all" dirty="0">
                <a:ln w="9525">
                  <a:solidFill>
                    <a:srgbClr val="000066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Dr. </a:t>
            </a:r>
            <a:r>
              <a:rPr lang="en-US" sz="2400" b="1" cap="all" dirty="0" err="1">
                <a:ln w="9525">
                  <a:solidFill>
                    <a:srgbClr val="000066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NiR</a:t>
            </a:r>
            <a:r>
              <a:rPr lang="en-US" sz="2400" b="1" cap="all" dirty="0">
                <a:ln w="9525">
                  <a:solidFill>
                    <a:srgbClr val="000066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 </a:t>
            </a:r>
            <a:r>
              <a:rPr lang="en-US" sz="2400" b="1" cap="all" dirty="0" err="1">
                <a:ln w="9525">
                  <a:solidFill>
                    <a:srgbClr val="000066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Shlezinger</a:t>
            </a:r>
            <a:endParaRPr lang="en-US" sz="2400" b="1" cap="all" dirty="0">
              <a:ln w="9525">
                <a:solidFill>
                  <a:srgbClr val="000066"/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</p:txBody>
      </p:sp>
      <p:sp>
        <p:nvSpPr>
          <p:cNvPr id="12" name="תיבת טקסט 11">
            <a:extLst>
              <a:ext uri="{FF2B5EF4-FFF2-40B4-BE49-F238E27FC236}">
                <a16:creationId xmlns:a16="http://schemas.microsoft.com/office/drawing/2014/main" id="{850A1627-047F-47FA-BB0A-88581C992DCB}"/>
              </a:ext>
            </a:extLst>
          </p:cNvPr>
          <p:cNvSpPr txBox="1"/>
          <p:nvPr/>
        </p:nvSpPr>
        <p:spPr>
          <a:xfrm>
            <a:off x="2599612" y="4959599"/>
            <a:ext cx="6624320" cy="9677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lnSpc>
                <a:spcPct val="107000"/>
              </a:lnSpc>
              <a:spcAft>
                <a:spcPts val="800"/>
              </a:spcAft>
            </a:pPr>
            <a:r>
              <a:rPr lang="en-US" sz="2400" b="1" cap="all" dirty="0">
                <a:ln w="9525">
                  <a:solidFill>
                    <a:srgbClr val="000066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Amit Moses</a:t>
            </a:r>
          </a:p>
          <a:p>
            <a:pPr algn="ctr" rtl="0">
              <a:lnSpc>
                <a:spcPct val="107000"/>
              </a:lnSpc>
              <a:spcAft>
                <a:spcPts val="800"/>
              </a:spcAft>
            </a:pPr>
            <a:r>
              <a:rPr lang="en-US" sz="2400" b="1" cap="all" dirty="0">
                <a:ln w="9525">
                  <a:solidFill>
                    <a:srgbClr val="000066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Dor Haim Shmuel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B025941F-C1CE-4D3C-8761-FAF4DBE80FB4}"/>
              </a:ext>
            </a:extLst>
          </p:cNvPr>
          <p:cNvSpPr txBox="1">
            <a:spLocks/>
          </p:cNvSpPr>
          <p:nvPr/>
        </p:nvSpPr>
        <p:spPr>
          <a:xfrm>
            <a:off x="-415968" y="1253507"/>
            <a:ext cx="12174686" cy="326306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1" eaLnBrk="1" latinLnBrk="0" hangingPunct="1">
              <a:spcBef>
                <a:spcPct val="0"/>
              </a:spcBef>
              <a:buNone/>
              <a:defRPr sz="7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rtl="1" eaLnBrk="1" hangingPunct="1">
              <a:defRPr>
                <a:solidFill>
                  <a:schemeClr val="tx2"/>
                </a:solidFill>
              </a:defRPr>
            </a:lvl2pPr>
            <a:lvl3pPr rtl="1" eaLnBrk="1" hangingPunct="1">
              <a:defRPr>
                <a:solidFill>
                  <a:schemeClr val="tx2"/>
                </a:solidFill>
              </a:defRPr>
            </a:lvl3pPr>
            <a:lvl4pPr rtl="1" eaLnBrk="1" hangingPunct="1">
              <a:defRPr>
                <a:solidFill>
                  <a:schemeClr val="tx2"/>
                </a:solidFill>
              </a:defRPr>
            </a:lvl4pPr>
            <a:lvl5pPr rtl="1" eaLnBrk="1" hangingPunct="1">
              <a:defRPr>
                <a:solidFill>
                  <a:schemeClr val="tx2"/>
                </a:solidFill>
              </a:defRPr>
            </a:lvl5pPr>
            <a:lvl6pPr rtl="1" eaLnBrk="1" hangingPunct="1">
              <a:defRPr>
                <a:solidFill>
                  <a:schemeClr val="tx2"/>
                </a:solidFill>
              </a:defRPr>
            </a:lvl6pPr>
            <a:lvl7pPr rtl="1" eaLnBrk="1" hangingPunct="1">
              <a:defRPr>
                <a:solidFill>
                  <a:schemeClr val="tx2"/>
                </a:solidFill>
              </a:defRPr>
            </a:lvl7pPr>
            <a:lvl8pPr rtl="1" eaLnBrk="1" hangingPunct="1">
              <a:defRPr>
                <a:solidFill>
                  <a:schemeClr val="tx2"/>
                </a:solidFill>
              </a:defRPr>
            </a:lvl8pPr>
            <a:lvl9pPr rtl="1"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endParaRPr lang="en-US" sz="4000" b="1" cap="all" dirty="0">
              <a:ln w="28575">
                <a:solidFill>
                  <a:srgbClr val="000066"/>
                </a:solidFill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ritannic Bold" panose="020B090306070302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תיבת טקסט 7">
            <a:extLst>
              <a:ext uri="{FF2B5EF4-FFF2-40B4-BE49-F238E27FC236}">
                <a16:creationId xmlns:a16="http://schemas.microsoft.com/office/drawing/2014/main" id="{319B97A3-F405-4307-8C04-90E6337D0FC1}"/>
              </a:ext>
            </a:extLst>
          </p:cNvPr>
          <p:cNvSpPr txBox="1"/>
          <p:nvPr/>
        </p:nvSpPr>
        <p:spPr>
          <a:xfrm>
            <a:off x="9713634" y="5767905"/>
            <a:ext cx="254041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1">
              <a:spcBef>
                <a:spcPct val="0"/>
              </a:spcBef>
            </a:pPr>
            <a:r>
              <a:rPr lang="en-US" sz="3200" cap="all" dirty="0">
                <a:ln w="9525">
                  <a:solidFill>
                    <a:srgbClr val="000066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19/06/22</a:t>
            </a:r>
          </a:p>
        </p:txBody>
      </p:sp>
      <p:sp>
        <p:nvSpPr>
          <p:cNvPr id="14" name="תיבת טקסט 13">
            <a:extLst>
              <a:ext uri="{FF2B5EF4-FFF2-40B4-BE49-F238E27FC236}">
                <a16:creationId xmlns:a16="http://schemas.microsoft.com/office/drawing/2014/main" id="{E3F05CDF-7394-4022-B855-4AB83B563E53}"/>
              </a:ext>
            </a:extLst>
          </p:cNvPr>
          <p:cNvSpPr txBox="1"/>
          <p:nvPr/>
        </p:nvSpPr>
        <p:spPr>
          <a:xfrm>
            <a:off x="1996313" y="-28372"/>
            <a:ext cx="7608498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6000" b="1" dirty="0">
                <a:ln w="34925">
                  <a:solidFill>
                    <a:srgbClr val="000066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ex"/>
              </a:rPr>
              <a:t>ABLE</a:t>
            </a:r>
            <a:br>
              <a:rPr lang="en-GB" sz="4400" b="1" dirty="0">
                <a:ln w="34925">
                  <a:solidFill>
                    <a:srgbClr val="000066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ex"/>
              </a:rPr>
            </a:br>
            <a:r>
              <a:rPr lang="en-GB" sz="4400" b="1" dirty="0">
                <a:ln w="34925">
                  <a:solidFill>
                    <a:srgbClr val="000066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ex"/>
              </a:rPr>
              <a:t>Adaptive Ultrasound</a:t>
            </a:r>
            <a:br>
              <a:rPr lang="en-GB" sz="4400" b="1" dirty="0">
                <a:ln w="34925">
                  <a:solidFill>
                    <a:srgbClr val="000066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ex"/>
              </a:rPr>
            </a:br>
            <a:r>
              <a:rPr lang="en-GB" sz="4400" b="1" dirty="0">
                <a:ln w="34925">
                  <a:solidFill>
                    <a:srgbClr val="000066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ex"/>
              </a:rPr>
              <a:t> DNN Aided </a:t>
            </a:r>
          </a:p>
          <a:p>
            <a:pPr algn="ctr"/>
            <a:r>
              <a:rPr lang="en-GB" sz="4400" b="1" dirty="0">
                <a:ln w="34925">
                  <a:solidFill>
                    <a:srgbClr val="000066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ex"/>
              </a:rPr>
              <a:t>Beamformer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485246F-0FA9-016F-3CA6-1CF4865264E2}"/>
              </a:ext>
            </a:extLst>
          </p:cNvPr>
          <p:cNvSpPr txBox="1"/>
          <p:nvPr/>
        </p:nvSpPr>
        <p:spPr>
          <a:xfrm>
            <a:off x="632806" y="3262145"/>
            <a:ext cx="10557933" cy="116826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07000"/>
              </a:lnSpc>
              <a:spcAft>
                <a:spcPts val="800"/>
              </a:spcAft>
              <a:defRPr sz="2400" b="1">
                <a:ln>
                  <a:solidFill>
                    <a:srgbClr val="00B0F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ex"/>
                <a:ea typeface="Calibri" panose="020F050202020403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sz="2000" i="1" dirty="0"/>
              <a:t>Ben </a:t>
            </a:r>
            <a:r>
              <a:rPr lang="en-GB" sz="2000" i="1" dirty="0" err="1"/>
              <a:t>Luijten</a:t>
            </a:r>
            <a:r>
              <a:rPr lang="en-GB" sz="2000" i="1" dirty="0"/>
              <a:t>, Regev Cohen, Frederik J. de Bruijn, Harold A.W. </a:t>
            </a:r>
            <a:r>
              <a:rPr lang="en-GB" sz="2000" i="1" dirty="0" err="1"/>
              <a:t>Schmeitz</a:t>
            </a:r>
            <a:r>
              <a:rPr lang="en-GB" sz="2000" i="1" dirty="0"/>
              <a:t>, Massimo </a:t>
            </a:r>
            <a:r>
              <a:rPr lang="en-GB" sz="2000" i="1" dirty="0" err="1"/>
              <a:t>Mischi</a:t>
            </a:r>
            <a:r>
              <a:rPr lang="en-GB" sz="2000" i="1" dirty="0"/>
              <a:t>, </a:t>
            </a:r>
            <a:br>
              <a:rPr lang="en-GB" sz="2000" i="1" dirty="0"/>
            </a:br>
            <a:r>
              <a:rPr lang="en-GB" sz="2000" i="1" dirty="0" err="1"/>
              <a:t>Yonina</a:t>
            </a:r>
            <a:r>
              <a:rPr lang="en-GB" sz="2000" i="1" dirty="0"/>
              <a:t> C. </a:t>
            </a:r>
            <a:r>
              <a:rPr lang="en-GB" sz="2000" i="1" dirty="0" err="1"/>
              <a:t>Eldar</a:t>
            </a:r>
            <a:r>
              <a:rPr lang="en-GB" sz="2000" i="1" dirty="0"/>
              <a:t>, Ruud J.G. van </a:t>
            </a:r>
            <a:r>
              <a:rPr lang="en-GB" sz="2000" i="1" dirty="0" err="1"/>
              <a:t>Sloun</a:t>
            </a:r>
            <a:endParaRPr lang="en-GB" sz="2000" i="1" dirty="0"/>
          </a:p>
          <a:p>
            <a:r>
              <a:rPr lang="en-GB" sz="2000" i="1" dirty="0"/>
              <a:t>DECEMBER 2020</a:t>
            </a:r>
            <a:endParaRPr lang="en-IL" sz="2000" i="1" dirty="0"/>
          </a:p>
        </p:txBody>
      </p:sp>
    </p:spTree>
    <p:extLst>
      <p:ext uri="{BB962C8B-B14F-4D97-AF65-F5344CB8AC3E}">
        <p14:creationId xmlns:p14="http://schemas.microsoft.com/office/powerpoint/2010/main" val="18630721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457" y="700723"/>
            <a:ext cx="10403905" cy="5456553"/>
          </a:xfrm>
        </p:spPr>
        <p:txBody>
          <a:bodyPr>
            <a:normAutofit/>
          </a:bodyPr>
          <a:lstStyle/>
          <a:p>
            <a:pPr algn="l" rtl="0"/>
            <a:endParaRPr lang="en-US" b="1" dirty="0">
              <a:solidFill>
                <a:schemeClr val="bg1"/>
              </a:solidFill>
              <a:effectLst/>
            </a:endParaRPr>
          </a:p>
          <a:p>
            <a:pPr algn="l" rtl="0"/>
            <a:endParaRPr lang="en-US" b="1" dirty="0">
              <a:solidFill>
                <a:schemeClr val="bg1"/>
              </a:solidFill>
              <a:effectLst/>
            </a:endParaRPr>
          </a:p>
        </p:txBody>
      </p:sp>
      <p:sp>
        <p:nvSpPr>
          <p:cNvPr id="16" name="תיבת טקסט 15">
            <a:extLst>
              <a:ext uri="{FF2B5EF4-FFF2-40B4-BE49-F238E27FC236}">
                <a16:creationId xmlns:a16="http://schemas.microsoft.com/office/drawing/2014/main" id="{5CBEDFDC-3C49-4E08-A53E-A412268626D4}"/>
              </a:ext>
            </a:extLst>
          </p:cNvPr>
          <p:cNvSpPr txBox="1"/>
          <p:nvPr/>
        </p:nvSpPr>
        <p:spPr>
          <a:xfrm>
            <a:off x="2479040" y="132982"/>
            <a:ext cx="681736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all" spc="0" normalizeH="0" baseline="0" noProof="0" dirty="0">
                <a:ln w="28575">
                  <a:solidFill>
                    <a:srgbClr val="000066"/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Beamforming Principals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6998B3AC-917D-16A0-CDD5-461C2F5A86B3}"/>
              </a:ext>
            </a:extLst>
          </p:cNvPr>
          <p:cNvSpPr txBox="1">
            <a:spLocks/>
          </p:cNvSpPr>
          <p:nvPr/>
        </p:nvSpPr>
        <p:spPr>
          <a:xfrm>
            <a:off x="421457" y="763153"/>
            <a:ext cx="10403905" cy="54565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r" defTabSz="457200" rtl="1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r" defTabSz="457200" rtl="1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r" defTabSz="457200" rtl="1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r" defTabSz="457200" rtl="1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r" defTabSz="457200" rtl="1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r" defTabSz="457200" rtl="1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r" defTabSz="457200" rtl="1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r" defTabSz="457200" rtl="1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r" defTabSz="457200" rtl="1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342900" marR="0" lvl="0" indent="-342900" algn="l" defTabSz="457200" rtl="0" eaLnBrk="1" fontAlgn="auto" latinLnBrk="0" hangingPunct="1">
              <a:spcBef>
                <a:spcPts val="1000"/>
              </a:spcBef>
              <a:spcAft>
                <a:spcPts val="0"/>
              </a:spcAft>
              <a:buClr>
                <a:srgbClr val="B31166">
                  <a:lumMod val="60000"/>
                  <a:lumOff val="40000"/>
                </a:srgbClr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GB" sz="2000" b="1" i="0" u="none" strike="noStrike" kern="1200" cap="none" spc="0" normalizeH="0" baseline="0" noProof="0" dirty="0">
                <a:ln w="19050">
                  <a:solidFill>
                    <a:prstClr val="black"/>
                  </a:solidFill>
                </a:ln>
                <a:solidFill>
                  <a:srgbClr val="00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/>
                <a:ea typeface="+mj-ea"/>
                <a:cs typeface="+mj-cs"/>
              </a:rPr>
              <a:t>Technique for directional signal focusing</a:t>
            </a:r>
            <a:r>
              <a:rPr kumimoji="0" lang="en-GB" sz="2000" b="0" i="0" u="none" strike="noStrike" kern="1200" cap="none" spc="0" normalizeH="0" baseline="0" noProof="0" dirty="0">
                <a:ln w="19050">
                  <a:solidFill>
                    <a:prstClr val="black"/>
                  </a:solidFill>
                </a:ln>
                <a:solidFill>
                  <a:srgbClr val="00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/>
                <a:ea typeface="+mj-ea"/>
                <a:cs typeface="+mj-cs"/>
              </a:rPr>
              <a:t>.</a:t>
            </a:r>
          </a:p>
          <a:p>
            <a:pPr marL="742950" marR="0" lvl="1" indent="-285750" algn="l" defTabSz="457200" rtl="0" eaLnBrk="1" fontAlgn="auto" latinLnBrk="0" hangingPunct="1">
              <a:spcBef>
                <a:spcPts val="1000"/>
              </a:spcBef>
              <a:spcAft>
                <a:spcPts val="0"/>
              </a:spcAft>
              <a:buClr>
                <a:srgbClr val="B31166">
                  <a:lumMod val="60000"/>
                  <a:lumOff val="40000"/>
                </a:srgbClr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 w="19050">
                  <a:solidFill>
                    <a:prstClr val="black"/>
                  </a:solidFill>
                </a:ln>
                <a:solidFill>
                  <a:srgbClr val="00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/>
                <a:ea typeface="+mj-ea"/>
                <a:cs typeface="+mj-cs"/>
              </a:rPr>
              <a:t>signals at specific directions experience constructive and destructive interference.</a:t>
            </a:r>
            <a:endParaRPr kumimoji="0" lang="en-US" sz="2000" b="0" i="0" u="none" strike="noStrike" kern="1200" cap="none" spc="0" normalizeH="0" baseline="0" noProof="0" dirty="0">
              <a:ln w="19050">
                <a:solidFill>
                  <a:prstClr val="black"/>
                </a:solidFill>
              </a:ln>
              <a:solidFill>
                <a:srgbClr val="00006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entury Gothic" panose="020B0502020202020204"/>
              <a:ea typeface="+mj-ea"/>
              <a:cs typeface="+mj-cs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18C9E6F-696C-CBCE-1D9F-CDDDC2AE07C3}"/>
              </a:ext>
            </a:extLst>
          </p:cNvPr>
          <p:cNvGrpSpPr/>
          <p:nvPr/>
        </p:nvGrpSpPr>
        <p:grpSpPr>
          <a:xfrm>
            <a:off x="827806" y="2019297"/>
            <a:ext cx="4524375" cy="4643936"/>
            <a:chOff x="692004" y="2041418"/>
            <a:chExt cx="4524375" cy="4643936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559CF5FD-C7A8-DA61-C3C8-9F78EF15870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2004" y="2041418"/>
              <a:ext cx="4524375" cy="42912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מלבן 11">
              <a:extLst>
                <a:ext uri="{FF2B5EF4-FFF2-40B4-BE49-F238E27FC236}">
                  <a16:creationId xmlns:a16="http://schemas.microsoft.com/office/drawing/2014/main" id="{5AEE0FFD-A2A8-31B5-7391-502D4BE4E686}"/>
                </a:ext>
              </a:extLst>
            </p:cNvPr>
            <p:cNvSpPr/>
            <p:nvPr/>
          </p:nvSpPr>
          <p:spPr>
            <a:xfrm>
              <a:off x="692004" y="6346448"/>
              <a:ext cx="4524375" cy="33890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1200" cap="all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 panose="020B0606030504020204" pitchFamily="34" charset="0"/>
                  <a:ea typeface="+mn-ea"/>
                  <a:cs typeface="+mn-cs"/>
                </a:rPr>
                <a:t>Phased Array (</a:t>
              </a:r>
              <a:r>
                <a:rPr kumimoji="0" lang="en-US" sz="1400" b="1" i="0" u="none" strike="noStrike" kern="1200" cap="all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 panose="020B0606030504020204" pitchFamily="34" charset="0"/>
                  <a:ea typeface="+mn-ea"/>
                  <a:cs typeface="+mn-cs"/>
                </a:rPr>
                <a:t>Beamforming)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ACD03F27-E89E-1627-A6FE-1B7F867070AD}"/>
              </a:ext>
            </a:extLst>
          </p:cNvPr>
          <p:cNvGrpSpPr/>
          <p:nvPr/>
        </p:nvGrpSpPr>
        <p:grpSpPr>
          <a:xfrm>
            <a:off x="6102604" y="1931434"/>
            <a:ext cx="5018166" cy="2519344"/>
            <a:chOff x="6072766" y="2582531"/>
            <a:chExt cx="5018166" cy="2519344"/>
          </a:xfrm>
        </p:grpSpPr>
        <p:sp>
          <p:nvSpPr>
            <p:cNvPr id="14" name="מלבן 11">
              <a:extLst>
                <a:ext uri="{FF2B5EF4-FFF2-40B4-BE49-F238E27FC236}">
                  <a16:creationId xmlns:a16="http://schemas.microsoft.com/office/drawing/2014/main" id="{F49AF64D-B3BD-F93C-767D-64B5E92BDB42}"/>
                </a:ext>
              </a:extLst>
            </p:cNvPr>
            <p:cNvSpPr/>
            <p:nvPr/>
          </p:nvSpPr>
          <p:spPr>
            <a:xfrm>
              <a:off x="6072768" y="4762969"/>
              <a:ext cx="5018164" cy="33890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1200" cap="all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 panose="020B0606030504020204" pitchFamily="34" charset="0"/>
                  <a:ea typeface="+mn-ea"/>
                  <a:cs typeface="+mn-cs"/>
                </a:rPr>
                <a:t>Voice and Speech</a:t>
              </a:r>
              <a:r>
                <a:rPr kumimoji="0" lang="en-US" sz="1400" b="1" i="0" u="none" strike="noStrike" kern="1200" cap="all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 panose="020B0606030504020204" pitchFamily="34" charset="0"/>
                  <a:ea typeface="+mn-ea"/>
                  <a:cs typeface="+mn-cs"/>
                </a:rPr>
                <a:t> Beamforming </a:t>
              </a:r>
            </a:p>
          </p:txBody>
        </p:sp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A2F2CCFC-A718-B1A8-4D00-91F649FEB0B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72766" y="2582531"/>
              <a:ext cx="5018163" cy="21705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17" descr="Diagram&#10;&#10;Description automatically generated">
            <a:extLst>
              <a:ext uri="{FF2B5EF4-FFF2-40B4-BE49-F238E27FC236}">
                <a16:creationId xmlns:a16="http://schemas.microsoft.com/office/drawing/2014/main" id="{F709F04B-8036-2AC8-5AE0-E00D2439F5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7743" y="4577520"/>
            <a:ext cx="5018165" cy="228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6281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457" y="700723"/>
            <a:ext cx="10403905" cy="5456553"/>
          </a:xfrm>
        </p:spPr>
        <p:txBody>
          <a:bodyPr>
            <a:normAutofit/>
          </a:bodyPr>
          <a:lstStyle/>
          <a:p>
            <a:pPr algn="l" rtl="0"/>
            <a:endParaRPr lang="en-US" b="1" dirty="0">
              <a:solidFill>
                <a:schemeClr val="bg1"/>
              </a:solidFill>
              <a:effectLst/>
            </a:endParaRPr>
          </a:p>
          <a:p>
            <a:pPr algn="l" rtl="0"/>
            <a:endParaRPr lang="en-US" b="1" dirty="0">
              <a:solidFill>
                <a:schemeClr val="bg1"/>
              </a:solidFill>
              <a:effectLst/>
            </a:endParaRPr>
          </a:p>
        </p:txBody>
      </p:sp>
      <p:sp>
        <p:nvSpPr>
          <p:cNvPr id="16" name="תיבת טקסט 15">
            <a:extLst>
              <a:ext uri="{FF2B5EF4-FFF2-40B4-BE49-F238E27FC236}">
                <a16:creationId xmlns:a16="http://schemas.microsoft.com/office/drawing/2014/main" id="{5CBEDFDC-3C49-4E08-A53E-A412268626D4}"/>
              </a:ext>
            </a:extLst>
          </p:cNvPr>
          <p:cNvSpPr txBox="1"/>
          <p:nvPr/>
        </p:nvSpPr>
        <p:spPr>
          <a:xfrm>
            <a:off x="2479040" y="132982"/>
            <a:ext cx="681736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all" spc="0" normalizeH="0" baseline="0" noProof="0" dirty="0">
                <a:ln w="28575">
                  <a:solidFill>
                    <a:srgbClr val="000066"/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Beamforming Principals</a:t>
            </a:r>
          </a:p>
        </p:txBody>
      </p:sp>
      <p:sp>
        <p:nvSpPr>
          <p:cNvPr id="17" name="תיבת טקסט 16">
            <a:extLst>
              <a:ext uri="{FF2B5EF4-FFF2-40B4-BE49-F238E27FC236}">
                <a16:creationId xmlns:a16="http://schemas.microsoft.com/office/drawing/2014/main" id="{7A3BCB57-FD0A-4903-9C17-636E3E81FB19}"/>
              </a:ext>
            </a:extLst>
          </p:cNvPr>
          <p:cNvSpPr txBox="1"/>
          <p:nvPr/>
        </p:nvSpPr>
        <p:spPr>
          <a:xfrm>
            <a:off x="8785602" y="6291247"/>
            <a:ext cx="33016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Taken from </a:t>
            </a:r>
            <a:r>
              <a:rPr kumimoji="0" lang="en-US" sz="1800" b="1" i="0" u="sng" strike="noStrike" kern="1200" cap="none" spc="0" normalizeH="0" baseline="0" noProof="0" dirty="0" err="1">
                <a:ln>
                  <a:noFill/>
                </a:ln>
                <a:solidFill>
                  <a:srgbClr val="EC76B5"/>
                </a:solidFill>
                <a:effectLst/>
                <a:uLnTx/>
                <a:uFillTx/>
                <a:latin typeface="Maison Neue Book"/>
                <a:ea typeface="+mn-ea"/>
                <a:cs typeface="+mn-c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Soundlazer</a:t>
            </a:r>
            <a:r>
              <a:rPr kumimoji="0" lang="en-US" sz="18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ison Neue Book"/>
                <a:ea typeface="+mn-ea"/>
                <a:cs typeface="+mn-c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"Snap"</a:t>
            </a:r>
            <a:endParaRPr kumimoji="0" lang="en-US" sz="1800" b="1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aison Neue Book"/>
              <a:ea typeface="+mn-ea"/>
              <a:cs typeface="+mn-cs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7CDBF83-C75E-7CE6-CF35-2123CA40A892}"/>
              </a:ext>
            </a:extLst>
          </p:cNvPr>
          <p:cNvGrpSpPr/>
          <p:nvPr/>
        </p:nvGrpSpPr>
        <p:grpSpPr>
          <a:xfrm>
            <a:off x="1222218" y="1896081"/>
            <a:ext cx="8590602" cy="3671799"/>
            <a:chOff x="1761548" y="967089"/>
            <a:chExt cx="8032676" cy="2259190"/>
          </a:xfrm>
        </p:grpSpPr>
        <p:pic>
          <p:nvPicPr>
            <p:cNvPr id="10" name="video-454903-h264_high">
              <a:hlinkClick r:id="" action="ppaction://media"/>
              <a:extLst>
                <a:ext uri="{FF2B5EF4-FFF2-40B4-BE49-F238E27FC236}">
                  <a16:creationId xmlns:a16="http://schemas.microsoft.com/office/drawing/2014/main" id="{BE7DEA78-9AB9-472A-8130-381EA7D63640}"/>
                </a:ext>
              </a:extLst>
            </p:cNvPr>
            <p:cNvPicPr>
              <a:picLocks noChangeAspect="1"/>
            </p:cNvPicPr>
            <p:nvPr>
              <a:videoFile r:link="rId1"/>
              <p:extLst>
                <p:ext uri="{DAA4B4D4-6D71-4841-9C94-3DE7FCFB9230}">
                  <p14:media xmlns:p14="http://schemas.microsoft.com/office/powerpoint/2010/main" r:embed="rId2">
                    <p14:trim end="73283"/>
                  </p14:media>
                </p:ext>
              </p:extLst>
            </p:nvPr>
          </p:nvPicPr>
          <p:blipFill>
            <a:blip r:embed="rId5"/>
            <a:stretch>
              <a:fillRect/>
            </a:stretch>
          </p:blipFill>
          <p:spPr>
            <a:xfrm>
              <a:off x="5777886" y="967089"/>
              <a:ext cx="4016338" cy="2259190"/>
            </a:xfrm>
            <a:prstGeom prst="rect">
              <a:avLst/>
            </a:prstGeom>
          </p:spPr>
        </p:pic>
        <p:pic>
          <p:nvPicPr>
            <p:cNvPr id="19" name="video-454903-h264_high">
              <a:hlinkClick r:id="" action="ppaction://media"/>
              <a:extLst>
                <a:ext uri="{FF2B5EF4-FFF2-40B4-BE49-F238E27FC236}">
                  <a16:creationId xmlns:a16="http://schemas.microsoft.com/office/drawing/2014/main" id="{A6E19DF7-4396-4D38-BE3B-CB175598741C}"/>
                </a:ext>
              </a:extLst>
            </p:cNvPr>
            <p:cNvPicPr>
              <a:picLocks noChangeAspect="1"/>
            </p:cNvPicPr>
            <p:nvPr>
              <a:videoFile r:link="rId1"/>
              <p:extLst>
                <p:ext uri="{DAA4B4D4-6D71-4841-9C94-3DE7FCFB9230}">
                  <p14:media xmlns:p14="http://schemas.microsoft.com/office/powerpoint/2010/main" r:embed="rId2">
                    <p14:trim st="74794" end="6937"/>
                  </p14:media>
                </p:ext>
              </p:extLst>
            </p:nvPr>
          </p:nvPicPr>
          <p:blipFill>
            <a:blip r:embed="rId6"/>
            <a:stretch>
              <a:fillRect/>
            </a:stretch>
          </p:blipFill>
          <p:spPr>
            <a:xfrm>
              <a:off x="1761548" y="967089"/>
              <a:ext cx="4016338" cy="22591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72068934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45455">
                <p:cTn id="2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video>
              <p:cMediaNode vol="59091">
                <p:cTn id="3" fill="hold" display="0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תיבת טקסט 15">
            <a:extLst>
              <a:ext uri="{FF2B5EF4-FFF2-40B4-BE49-F238E27FC236}">
                <a16:creationId xmlns:a16="http://schemas.microsoft.com/office/drawing/2014/main" id="{5CBEDFDC-3C49-4E08-A53E-A412268626D4}"/>
              </a:ext>
            </a:extLst>
          </p:cNvPr>
          <p:cNvSpPr txBox="1"/>
          <p:nvPr/>
        </p:nvSpPr>
        <p:spPr>
          <a:xfrm>
            <a:off x="2479040" y="132982"/>
            <a:ext cx="681736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all" spc="0" normalizeH="0" baseline="0" noProof="0" dirty="0">
                <a:ln w="28575">
                  <a:solidFill>
                    <a:srgbClr val="000066"/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Beamforming Principals</a:t>
            </a:r>
          </a:p>
        </p:txBody>
      </p: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47389CA5-771D-C1D9-3399-0ACD9587A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2952" y="842957"/>
            <a:ext cx="11129536" cy="1015663"/>
          </a:xfrm>
          <a:ln>
            <a:noFill/>
          </a:ln>
        </p:spPr>
        <p:txBody>
          <a:bodyPr>
            <a:normAutofit fontScale="92500" lnSpcReduction="10000"/>
          </a:bodyPr>
          <a:lstStyle/>
          <a:p>
            <a:pPr algn="l" rtl="0">
              <a:lnSpc>
                <a:spcPct val="150000"/>
              </a:lnSpc>
            </a:pPr>
            <a:r>
              <a:rPr lang="en-US" sz="2400" dirty="0">
                <a:ln w="19050">
                  <a:solidFill>
                    <a:schemeClr val="bg1"/>
                  </a:solidFill>
                </a:ln>
                <a:solidFill>
                  <a:srgbClr val="000066"/>
                </a:solidFill>
              </a:rPr>
              <a:t>Weighting the incoming signals to yield maximum output power at relevant direction </a:t>
            </a:r>
            <a:endParaRPr lang="en-US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DECF03A-437D-9367-AF9B-1624A788C435}"/>
              </a:ext>
            </a:extLst>
          </p:cNvPr>
          <p:cNvGrpSpPr/>
          <p:nvPr/>
        </p:nvGrpSpPr>
        <p:grpSpPr>
          <a:xfrm>
            <a:off x="2944582" y="2234658"/>
            <a:ext cx="5606898" cy="2967477"/>
            <a:chOff x="2756331" y="2043411"/>
            <a:chExt cx="5606898" cy="2967477"/>
          </a:xfrm>
        </p:grpSpPr>
        <p:pic>
          <p:nvPicPr>
            <p:cNvPr id="20" name="תמונה 10" descr="Covariance matrix reconstruction for source localization over ...">
              <a:extLst>
                <a:ext uri="{FF2B5EF4-FFF2-40B4-BE49-F238E27FC236}">
                  <a16:creationId xmlns:a16="http://schemas.microsoft.com/office/drawing/2014/main" id="{1403D217-04F7-8AED-0C8E-BE29E4AC1E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3821"/>
            <a:stretch/>
          </p:blipFill>
          <p:spPr bwMode="auto">
            <a:xfrm>
              <a:off x="2756331" y="2043411"/>
              <a:ext cx="5606898" cy="2967477"/>
            </a:xfrm>
            <a:prstGeom prst="rect">
              <a:avLst/>
            </a:prstGeom>
            <a:noFill/>
            <a:ln>
              <a:noFill/>
            </a:ln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42D92C61-E286-A5EB-A297-9829E1E7715C}"/>
                    </a:ext>
                  </a:extLst>
                </p:cNvPr>
                <p:cNvSpPr txBox="1"/>
                <p:nvPr/>
              </p:nvSpPr>
              <p:spPr>
                <a:xfrm>
                  <a:off x="6096000" y="2204597"/>
                  <a:ext cx="1335204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400" b="0" i="1" u="none" strike="noStrike" kern="1200" cap="none" spc="0" normalizeH="0" baseline="0" noProof="0" dirty="0">
                      <a:ln w="19050">
                        <a:solidFill>
                          <a:prstClr val="black"/>
                        </a:solidFill>
                      </a:ln>
                      <a:solidFill>
                        <a:srgbClr val="000066"/>
                      </a:solidFill>
                      <a:effectLst/>
                      <a:uLnTx/>
                      <a:uFillTx/>
                      <a:latin typeface="Cambria Math" panose="02040503050406030204" pitchFamily="18" charset="0"/>
                      <a:ea typeface="+mn-ea"/>
                      <a:cs typeface="+mn-cs"/>
                    </a:rPr>
                    <a:t>Source at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GB" sz="1400" b="0" i="1" u="none" strike="noStrike" kern="1200" cap="none" spc="0" normalizeH="0" baseline="0" noProof="0" smtClean="0">
                            <a:ln w="19050">
                              <a:solidFill>
                                <a:prstClr val="black"/>
                              </a:solidFill>
                            </a:ln>
                            <a:solidFill>
                              <a:srgbClr val="000066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𝜃</m:t>
                        </m:r>
                        <m:r>
                          <a:rPr kumimoji="0" lang="en-GB" sz="1400" b="0" i="1" u="none" strike="noStrike" kern="1200" cap="none" spc="0" normalizeH="0" baseline="0" noProof="0" smtClean="0">
                            <a:ln w="19050">
                              <a:solidFill>
                                <a:prstClr val="black"/>
                              </a:solidFill>
                            </a:ln>
                            <a:solidFill>
                              <a:srgbClr val="000066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=</m:t>
                        </m:r>
                        <m:r>
                          <a:rPr kumimoji="0" lang="en-GB" sz="1400" b="0" i="1" u="none" strike="noStrike" kern="1200" cap="none" spc="0" normalizeH="0" baseline="0" noProof="0" smtClean="0">
                            <a:ln w="19050">
                              <a:solidFill>
                                <a:prstClr val="black"/>
                              </a:solidFill>
                            </a:ln>
                            <a:solidFill>
                              <a:srgbClr val="000066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35</m:t>
                        </m:r>
                        <m:r>
                          <a:rPr kumimoji="0" lang="en-GB" sz="1400" b="0" i="1" u="none" strike="noStrike" kern="1200" cap="none" spc="0" normalizeH="0" baseline="0" noProof="0" smtClean="0">
                            <a:ln w="19050">
                              <a:solidFill>
                                <a:prstClr val="black"/>
                              </a:solidFill>
                            </a:ln>
                            <a:solidFill>
                              <a:srgbClr val="000066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°</m:t>
                        </m:r>
                      </m:oMath>
                    </m:oMathPara>
                  </a14:m>
                  <a:endParaRPr kumimoji="0" lang="en-IL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entury Gothic" panose="020B050202020202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42D92C61-E286-A5EB-A297-9829E1E7715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96000" y="2204597"/>
                  <a:ext cx="1335204" cy="52322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0FB1690-3D08-6E22-88EE-8CCAE229562C}"/>
              </a:ext>
            </a:extLst>
          </p:cNvPr>
          <p:cNvGrpSpPr/>
          <p:nvPr/>
        </p:nvGrpSpPr>
        <p:grpSpPr>
          <a:xfrm>
            <a:off x="2968587" y="2234658"/>
            <a:ext cx="5679302" cy="3780385"/>
            <a:chOff x="5681291" y="1684833"/>
            <a:chExt cx="5427023" cy="3488333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3052D01-872F-AA44-0EB6-83C85E8722B4}"/>
                </a:ext>
              </a:extLst>
            </p:cNvPr>
            <p:cNvGrpSpPr/>
            <p:nvPr/>
          </p:nvGrpSpPr>
          <p:grpSpPr>
            <a:xfrm>
              <a:off x="5681291" y="1684833"/>
              <a:ext cx="5418669" cy="3488333"/>
              <a:chOff x="3372690" y="2726889"/>
              <a:chExt cx="5418669" cy="3488333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FC4ABA51-EC3A-CCAC-FD21-69A26DB6269B}"/>
                  </a:ext>
                </a:extLst>
              </p:cNvPr>
              <p:cNvGrpSpPr/>
              <p:nvPr/>
            </p:nvGrpSpPr>
            <p:grpSpPr>
              <a:xfrm>
                <a:off x="3372690" y="2726889"/>
                <a:ext cx="5418669" cy="3488333"/>
                <a:chOff x="6298257" y="2147977"/>
                <a:chExt cx="5418669" cy="3488333"/>
              </a:xfrm>
            </p:grpSpPr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6785273F-1842-1607-475E-0B164F385439}"/>
                    </a:ext>
                  </a:extLst>
                </p:cNvPr>
                <p:cNvSpPr/>
                <p:nvPr/>
              </p:nvSpPr>
              <p:spPr>
                <a:xfrm>
                  <a:off x="6298257" y="2147977"/>
                  <a:ext cx="5418669" cy="3488333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L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entury Gothic" panose="020B0502020202020204"/>
                    <a:ea typeface="+mn-ea"/>
                    <a:cs typeface="+mn-cs"/>
                  </a:endParaRPr>
                </a:p>
              </p:txBody>
            </p:sp>
            <p:pic>
              <p:nvPicPr>
                <p:cNvPr id="34" name="Picture 2" descr="Ultrasound Imaging: Beamforming Techniques">
                  <a:extLst>
                    <a:ext uri="{FF2B5EF4-FFF2-40B4-BE49-F238E27FC236}">
                      <a16:creationId xmlns:a16="http://schemas.microsoft.com/office/drawing/2014/main" id="{8B47FA0A-66B3-DD26-AB23-338EC957A87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6812" r="60662" b="2108"/>
                <a:stretch/>
              </p:blipFill>
              <p:spPr bwMode="auto">
                <a:xfrm>
                  <a:off x="6298257" y="2348846"/>
                  <a:ext cx="2567123" cy="31556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grpSp>
              <p:nvGrpSpPr>
                <p:cNvPr id="8" name="Group 7">
                  <a:extLst>
                    <a:ext uri="{FF2B5EF4-FFF2-40B4-BE49-F238E27FC236}">
                      <a16:creationId xmlns:a16="http://schemas.microsoft.com/office/drawing/2014/main" id="{F9F926FB-C03E-0047-9BB9-23EC88890105}"/>
                    </a:ext>
                  </a:extLst>
                </p:cNvPr>
                <p:cNvGrpSpPr/>
                <p:nvPr/>
              </p:nvGrpSpPr>
              <p:grpSpPr>
                <a:xfrm>
                  <a:off x="8865380" y="2239193"/>
                  <a:ext cx="2500411" cy="3204927"/>
                  <a:chOff x="9140173" y="2299578"/>
                  <a:chExt cx="2500411" cy="3204927"/>
                </a:xfrm>
              </p:grpSpPr>
              <p:pic>
                <p:nvPicPr>
                  <p:cNvPr id="4098" name="Picture 2" descr="Ultrasound Imaging: Beamforming Techniques">
                    <a:extLst>
                      <a:ext uri="{FF2B5EF4-FFF2-40B4-BE49-F238E27FC236}">
                        <a16:creationId xmlns:a16="http://schemas.microsoft.com/office/drawing/2014/main" id="{707E7EBD-21B1-3735-DAD8-5B69F7D605A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7340" t="222" r="330" b="2109"/>
                  <a:stretch/>
                </p:blipFill>
                <p:spPr bwMode="auto">
                  <a:xfrm>
                    <a:off x="9578871" y="2299578"/>
                    <a:ext cx="2061713" cy="3204927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5" name="Rectangle: Rounded Corners 4">
                    <a:extLst>
                      <a:ext uri="{FF2B5EF4-FFF2-40B4-BE49-F238E27FC236}">
                        <a16:creationId xmlns:a16="http://schemas.microsoft.com/office/drawing/2014/main" id="{1828A9F7-F3DB-1F7B-D315-B59E41200810}"/>
                      </a:ext>
                    </a:extLst>
                  </p:cNvPr>
                  <p:cNvSpPr/>
                  <p:nvPr/>
                </p:nvSpPr>
                <p:spPr>
                  <a:xfrm>
                    <a:off x="9148526" y="2484408"/>
                    <a:ext cx="430345" cy="198408"/>
                  </a:xfrm>
                  <a:prstGeom prst="round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105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entury Gothic" panose="020B0502020202020204"/>
                        <a:ea typeface="+mn-ea"/>
                        <a:cs typeface="+mn-cs"/>
                      </a:rPr>
                      <a:t>w1</a:t>
                    </a:r>
                    <a:endParaRPr kumimoji="0" lang="en-IL" sz="105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entury Gothic" panose="020B050202020202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5" name="Rectangle: Rounded Corners 34">
                    <a:extLst>
                      <a:ext uri="{FF2B5EF4-FFF2-40B4-BE49-F238E27FC236}">
                        <a16:creationId xmlns:a16="http://schemas.microsoft.com/office/drawing/2014/main" id="{FD2B6FD1-FD19-2B94-BC4D-A3F643F7F883}"/>
                      </a:ext>
                    </a:extLst>
                  </p:cNvPr>
                  <p:cNvSpPr/>
                  <p:nvPr/>
                </p:nvSpPr>
                <p:spPr>
                  <a:xfrm>
                    <a:off x="9148526" y="3230592"/>
                    <a:ext cx="430345" cy="198408"/>
                  </a:xfrm>
                  <a:prstGeom prst="round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105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entury Gothic" panose="020B0502020202020204"/>
                        <a:ea typeface="+mn-ea"/>
                        <a:cs typeface="+mn-cs"/>
                      </a:rPr>
                      <a:t>w2</a:t>
                    </a:r>
                    <a:endParaRPr kumimoji="0" lang="en-IL" sz="105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entury Gothic" panose="020B050202020202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6" name="Rectangle: Rounded Corners 35">
                    <a:extLst>
                      <a:ext uri="{FF2B5EF4-FFF2-40B4-BE49-F238E27FC236}">
                        <a16:creationId xmlns:a16="http://schemas.microsoft.com/office/drawing/2014/main" id="{5252F06A-C372-2D6B-28C6-24816AF89A1F}"/>
                      </a:ext>
                    </a:extLst>
                  </p:cNvPr>
                  <p:cNvSpPr/>
                  <p:nvPr/>
                </p:nvSpPr>
                <p:spPr>
                  <a:xfrm>
                    <a:off x="9140173" y="5162909"/>
                    <a:ext cx="430345" cy="198408"/>
                  </a:xfrm>
                  <a:prstGeom prst="round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105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entury Gothic" panose="020B0502020202020204"/>
                        <a:ea typeface="+mn-ea"/>
                        <a:cs typeface="+mn-cs"/>
                      </a:rPr>
                      <a:t>w4</a:t>
                    </a:r>
                    <a:endParaRPr kumimoji="0" lang="en-IL" sz="105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entury Gothic" panose="020B050202020202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7" name="Rectangle: Rounded Corners 36">
                    <a:extLst>
                      <a:ext uri="{FF2B5EF4-FFF2-40B4-BE49-F238E27FC236}">
                        <a16:creationId xmlns:a16="http://schemas.microsoft.com/office/drawing/2014/main" id="{735D35C8-10C9-9554-E2FB-36D49A671ED7}"/>
                      </a:ext>
                    </a:extLst>
                  </p:cNvPr>
                  <p:cNvSpPr/>
                  <p:nvPr/>
                </p:nvSpPr>
                <p:spPr>
                  <a:xfrm>
                    <a:off x="9148526" y="4559060"/>
                    <a:ext cx="430345" cy="198408"/>
                  </a:xfrm>
                  <a:prstGeom prst="round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105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entury Gothic" panose="020B0502020202020204"/>
                        <a:ea typeface="+mn-ea"/>
                        <a:cs typeface="+mn-cs"/>
                      </a:rPr>
                      <a:t>w4</a:t>
                    </a:r>
                    <a:endParaRPr kumimoji="0" lang="en-IL" sz="105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entury Gothic" panose="020B050202020202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8" name="Rectangle: Rounded Corners 37">
                    <a:extLst>
                      <a:ext uri="{FF2B5EF4-FFF2-40B4-BE49-F238E27FC236}">
                        <a16:creationId xmlns:a16="http://schemas.microsoft.com/office/drawing/2014/main" id="{5900FD1F-6642-118F-1EB8-F465DE4161F6}"/>
                      </a:ext>
                    </a:extLst>
                  </p:cNvPr>
                  <p:cNvSpPr/>
                  <p:nvPr/>
                </p:nvSpPr>
                <p:spPr>
                  <a:xfrm>
                    <a:off x="9148526" y="3902041"/>
                    <a:ext cx="430345" cy="198408"/>
                  </a:xfrm>
                  <a:prstGeom prst="round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105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entury Gothic" panose="020B0502020202020204"/>
                        <a:ea typeface="+mn-ea"/>
                        <a:cs typeface="+mn-cs"/>
                      </a:rPr>
                      <a:t>w3</a:t>
                    </a:r>
                    <a:endParaRPr kumimoji="0" lang="en-IL" sz="105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entury Gothic" panose="020B0502020202020204"/>
                      <a:ea typeface="+mn-ea"/>
                      <a:cs typeface="+mn-cs"/>
                    </a:endParaRPr>
                  </a:p>
                </p:txBody>
              </p:sp>
            </p:grp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9" name="תיבת טקסט 36">
                    <a:extLst>
                      <a:ext uri="{FF2B5EF4-FFF2-40B4-BE49-F238E27FC236}">
                        <a16:creationId xmlns:a16="http://schemas.microsoft.com/office/drawing/2014/main" id="{D2F0ADF0-A17D-4683-3EDB-F15C276B6B4D}"/>
                      </a:ext>
                    </a:extLst>
                  </p:cNvPr>
                  <p:cNvSpPr txBox="1"/>
                  <p:nvPr/>
                </p:nvSpPr>
                <p:spPr>
                  <a:xfrm>
                    <a:off x="4862967" y="3386497"/>
                    <a:ext cx="357457" cy="307777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marL="0" marR="0" lvl="0" indent="0" algn="l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pt-BR" sz="1400" b="0" i="0" u="none" strike="noStrike" kern="1200" cap="none" spc="0" normalizeH="0" baseline="0" noProof="0" smtClean="0">
                              <a:ln w="19050">
                                <a:solidFill>
                                  <a:prstClr val="black"/>
                                </a:solidFill>
                              </a:ln>
                              <a:solidFill>
                                <a:srgbClr val="00006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∆</m:t>
                          </m:r>
                          <m:sSub>
                            <m:sSubPr>
                              <m:ctrlPr>
                                <a:rPr kumimoji="0" lang="pt-BR" sz="1400" b="0" i="1" u="none" strike="noStrike" kern="1200" cap="none" spc="0" normalizeH="0" baseline="0" noProof="0">
                                  <a:ln w="19050">
                                    <a:solidFill>
                                      <a:prstClr val="black"/>
                                    </a:solidFill>
                                  </a:ln>
                                  <a:solidFill>
                                    <a:srgbClr val="000066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pt-BR" sz="1400" b="0" i="0" u="none" strike="noStrike" kern="1200" cap="none" spc="0" normalizeH="0" baseline="0" noProof="0">
                                  <a:ln w="19050">
                                    <a:solidFill>
                                      <a:prstClr val="black"/>
                                    </a:solidFill>
                                  </a:ln>
                                  <a:solidFill>
                                    <a:srgbClr val="000066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𝝉</m:t>
                              </m:r>
                            </m:e>
                            <m:sub>
                              <m:r>
                                <a:rPr kumimoji="0" lang="en-GB" sz="1400" b="0" i="1" u="none" strike="noStrike" kern="1200" cap="none" spc="0" normalizeH="0" baseline="0" noProof="0" smtClean="0">
                                  <a:ln w="19050">
                                    <a:solidFill>
                                      <a:prstClr val="black"/>
                                    </a:solidFill>
                                  </a:ln>
                                  <a:solidFill>
                                    <a:srgbClr val="000066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kumimoji="0" lang="he-IL" sz="2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entury Gothic" panose="020B0502020202020204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39" name="תיבת טקסט 36">
                    <a:extLst>
                      <a:ext uri="{FF2B5EF4-FFF2-40B4-BE49-F238E27FC236}">
                        <a16:creationId xmlns:a16="http://schemas.microsoft.com/office/drawing/2014/main" id="{D2F0ADF0-A17D-4683-3EDB-F15C276B6B4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62967" y="3386497"/>
                    <a:ext cx="357457" cy="307777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0" name="תיבת טקסט 36">
                    <a:extLst>
                      <a:ext uri="{FF2B5EF4-FFF2-40B4-BE49-F238E27FC236}">
                        <a16:creationId xmlns:a16="http://schemas.microsoft.com/office/drawing/2014/main" id="{8018E447-4574-7718-245B-F92F2C57B532}"/>
                      </a:ext>
                    </a:extLst>
                  </p:cNvPr>
                  <p:cNvSpPr txBox="1"/>
                  <p:nvPr/>
                </p:nvSpPr>
                <p:spPr>
                  <a:xfrm>
                    <a:off x="4862967" y="4068187"/>
                    <a:ext cx="357457" cy="307777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marL="0" marR="0" lvl="0" indent="0" algn="l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pt-BR" sz="1400" b="0" i="0" u="none" strike="noStrike" kern="1200" cap="none" spc="0" normalizeH="0" baseline="0" noProof="0" smtClean="0">
                              <a:ln w="19050">
                                <a:solidFill>
                                  <a:prstClr val="black"/>
                                </a:solidFill>
                              </a:ln>
                              <a:solidFill>
                                <a:srgbClr val="00006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∆</m:t>
                          </m:r>
                          <m:sSub>
                            <m:sSubPr>
                              <m:ctrlPr>
                                <a:rPr kumimoji="0" lang="pt-BR" sz="1400" b="0" i="1" u="none" strike="noStrike" kern="1200" cap="none" spc="0" normalizeH="0" baseline="0" noProof="0">
                                  <a:ln w="19050">
                                    <a:solidFill>
                                      <a:prstClr val="black"/>
                                    </a:solidFill>
                                  </a:ln>
                                  <a:solidFill>
                                    <a:srgbClr val="000066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pt-BR" sz="1400" b="0" i="0" u="none" strike="noStrike" kern="1200" cap="none" spc="0" normalizeH="0" baseline="0" noProof="0">
                                  <a:ln w="19050">
                                    <a:solidFill>
                                      <a:prstClr val="black"/>
                                    </a:solidFill>
                                  </a:ln>
                                  <a:solidFill>
                                    <a:srgbClr val="000066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𝝉</m:t>
                              </m:r>
                            </m:e>
                            <m:sub>
                              <m:r>
                                <a:rPr kumimoji="0" lang="en-GB" sz="1400" b="0" i="1" u="none" strike="noStrike" kern="1200" cap="none" spc="0" normalizeH="0" baseline="0" noProof="0" smtClean="0">
                                  <a:ln w="19050">
                                    <a:solidFill>
                                      <a:prstClr val="black"/>
                                    </a:solidFill>
                                  </a:ln>
                                  <a:solidFill>
                                    <a:srgbClr val="000066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kumimoji="0" lang="he-IL" sz="2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entury Gothic" panose="020B0502020202020204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40" name="תיבת טקסט 36">
                    <a:extLst>
                      <a:ext uri="{FF2B5EF4-FFF2-40B4-BE49-F238E27FC236}">
                        <a16:creationId xmlns:a16="http://schemas.microsoft.com/office/drawing/2014/main" id="{8018E447-4574-7718-245B-F92F2C57B53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62967" y="4068187"/>
                    <a:ext cx="357457" cy="307777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2" name="תיבת טקסט 36">
                    <a:extLst>
                      <a:ext uri="{FF2B5EF4-FFF2-40B4-BE49-F238E27FC236}">
                        <a16:creationId xmlns:a16="http://schemas.microsoft.com/office/drawing/2014/main" id="{68E3D2BB-07C5-96E5-2750-AA6D322C1983}"/>
                      </a:ext>
                    </a:extLst>
                  </p:cNvPr>
                  <p:cNvSpPr txBox="1"/>
                  <p:nvPr/>
                </p:nvSpPr>
                <p:spPr>
                  <a:xfrm>
                    <a:off x="4862967" y="4771847"/>
                    <a:ext cx="357457" cy="307777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marL="0" marR="0" lvl="0" indent="0" algn="l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pt-BR" sz="1400" b="0" i="0" u="none" strike="noStrike" kern="1200" cap="none" spc="0" normalizeH="0" baseline="0" noProof="0" smtClean="0">
                              <a:ln w="19050">
                                <a:solidFill>
                                  <a:prstClr val="black"/>
                                </a:solidFill>
                              </a:ln>
                              <a:solidFill>
                                <a:srgbClr val="00006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∆</m:t>
                          </m:r>
                          <m:sSub>
                            <m:sSubPr>
                              <m:ctrlPr>
                                <a:rPr kumimoji="0" lang="pt-BR" sz="1400" b="0" i="1" u="none" strike="noStrike" kern="1200" cap="none" spc="0" normalizeH="0" baseline="0" noProof="0" smtClean="0">
                                  <a:ln w="19050">
                                    <a:solidFill>
                                      <a:prstClr val="black"/>
                                    </a:solidFill>
                                  </a:ln>
                                  <a:solidFill>
                                    <a:srgbClr val="000066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pt-BR" sz="1400" b="0" i="0" u="none" strike="noStrike" kern="1200" cap="none" spc="0" normalizeH="0" baseline="0" noProof="0">
                                  <a:ln w="19050">
                                    <a:solidFill>
                                      <a:prstClr val="black"/>
                                    </a:solidFill>
                                  </a:ln>
                                  <a:solidFill>
                                    <a:srgbClr val="000066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𝝉</m:t>
                              </m:r>
                            </m:e>
                            <m:sub>
                              <m:r>
                                <a:rPr kumimoji="0" lang="en-GB" sz="1400" b="0" i="1" u="none" strike="noStrike" kern="1200" cap="none" spc="0" normalizeH="0" baseline="0" noProof="0" smtClean="0">
                                  <a:ln w="19050">
                                    <a:solidFill>
                                      <a:prstClr val="black"/>
                                    </a:solidFill>
                                  </a:ln>
                                  <a:solidFill>
                                    <a:srgbClr val="000066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4</m:t>
                              </m:r>
                            </m:sub>
                          </m:sSub>
                        </m:oMath>
                      </m:oMathPara>
                    </a14:m>
                    <a:endParaRPr kumimoji="0" lang="he-IL" sz="2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entury Gothic" panose="020B0502020202020204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42" name="תיבת טקסט 36">
                    <a:extLst>
                      <a:ext uri="{FF2B5EF4-FFF2-40B4-BE49-F238E27FC236}">
                        <a16:creationId xmlns:a16="http://schemas.microsoft.com/office/drawing/2014/main" id="{68E3D2BB-07C5-96E5-2750-AA6D322C198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62967" y="4771847"/>
                    <a:ext cx="357457" cy="307777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r="-1695"/>
                    </a:stretch>
                  </a:blipFill>
                </p:spPr>
                <p:txBody>
                  <a:bodyPr/>
                  <a:lstStyle/>
                  <a:p>
                    <a:r>
                      <a:rPr lang="en-I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3" name="תיבת טקסט 36">
                    <a:extLst>
                      <a:ext uri="{FF2B5EF4-FFF2-40B4-BE49-F238E27FC236}">
                        <a16:creationId xmlns:a16="http://schemas.microsoft.com/office/drawing/2014/main" id="{70F465D3-136B-2C01-8CEE-F78701E55D1C}"/>
                      </a:ext>
                    </a:extLst>
                  </p:cNvPr>
                  <p:cNvSpPr txBox="1"/>
                  <p:nvPr/>
                </p:nvSpPr>
                <p:spPr>
                  <a:xfrm>
                    <a:off x="4862968" y="5472863"/>
                    <a:ext cx="357457" cy="307777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marL="0" marR="0" lvl="0" indent="0" algn="l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pt-BR" sz="1400" b="0" i="0" u="none" strike="noStrike" kern="1200" cap="none" spc="0" normalizeH="0" baseline="0" noProof="0" smtClean="0">
                              <a:ln w="19050">
                                <a:solidFill>
                                  <a:prstClr val="black"/>
                                </a:solidFill>
                              </a:ln>
                              <a:solidFill>
                                <a:srgbClr val="00006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∆</m:t>
                          </m:r>
                          <m:sSub>
                            <m:sSubPr>
                              <m:ctrlPr>
                                <a:rPr kumimoji="0" lang="pt-BR" sz="1400" b="0" i="1" u="none" strike="noStrike" kern="1200" cap="none" spc="0" normalizeH="0" baseline="0" noProof="0">
                                  <a:ln w="19050">
                                    <a:solidFill>
                                      <a:prstClr val="black"/>
                                    </a:solidFill>
                                  </a:ln>
                                  <a:solidFill>
                                    <a:srgbClr val="000066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pt-BR" sz="1400" b="0" i="0" u="none" strike="noStrike" kern="1200" cap="none" spc="0" normalizeH="0" baseline="0" noProof="0" smtClean="0">
                                  <a:ln w="19050">
                                    <a:solidFill>
                                      <a:prstClr val="black"/>
                                    </a:solidFill>
                                  </a:ln>
                                  <a:solidFill>
                                    <a:srgbClr val="000066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𝝉</m:t>
                              </m:r>
                            </m:e>
                            <m:sub>
                              <m:r>
                                <a:rPr kumimoji="0" lang="en-GB" sz="1400" b="0" i="1" u="none" strike="noStrike" kern="1200" cap="none" spc="0" normalizeH="0" baseline="0" noProof="0" smtClean="0">
                                  <a:ln w="19050">
                                    <a:solidFill>
                                      <a:prstClr val="black"/>
                                    </a:solidFill>
                                  </a:ln>
                                  <a:solidFill>
                                    <a:srgbClr val="000066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5</m:t>
                              </m:r>
                            </m:sub>
                          </m:sSub>
                        </m:oMath>
                      </m:oMathPara>
                    </a14:m>
                    <a:endParaRPr kumimoji="0" lang="he-IL" sz="2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entury Gothic" panose="020B0502020202020204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43" name="תיבת טקסט 36">
                    <a:extLst>
                      <a:ext uri="{FF2B5EF4-FFF2-40B4-BE49-F238E27FC236}">
                        <a16:creationId xmlns:a16="http://schemas.microsoft.com/office/drawing/2014/main" id="{70F465D3-136B-2C01-8CEE-F78701E55D1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62968" y="5472863"/>
                    <a:ext cx="357457" cy="307777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r="-1695"/>
                    </a:stretch>
                  </a:blipFill>
                </p:spPr>
                <p:txBody>
                  <a:bodyPr/>
                  <a:lstStyle/>
                  <a:p>
                    <a:r>
                      <a:rPr lang="en-I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7107E57B-7975-D7E4-D851-585D3BAEEEEC}"/>
                  </a:ext>
                </a:extLst>
              </p:cNvPr>
              <p:cNvSpPr/>
              <p:nvPr/>
            </p:nvSpPr>
            <p:spPr>
              <a:xfrm>
                <a:off x="4002657" y="2818105"/>
                <a:ext cx="1285335" cy="194479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L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תיבת טקסט 36">
                    <a:extLst>
                      <a:ext uri="{FF2B5EF4-FFF2-40B4-BE49-F238E27FC236}">
                        <a16:creationId xmlns:a16="http://schemas.microsoft.com/office/drawing/2014/main" id="{1DAE336D-7DB0-A228-9440-0E5EE04B5273}"/>
                      </a:ext>
                    </a:extLst>
                  </p:cNvPr>
                  <p:cNvSpPr txBox="1"/>
                  <p:nvPr/>
                </p:nvSpPr>
                <p:spPr>
                  <a:xfrm>
                    <a:off x="4862967" y="2802817"/>
                    <a:ext cx="357457" cy="307777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marL="0" marR="0" lvl="0" indent="0" algn="l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pt-BR" sz="1400" b="0" i="0" u="none" strike="noStrike" kern="1200" cap="none" spc="0" normalizeH="0" baseline="0" noProof="0" smtClean="0">
                              <a:ln w="19050">
                                <a:solidFill>
                                  <a:prstClr val="black"/>
                                </a:solidFill>
                              </a:ln>
                              <a:solidFill>
                                <a:srgbClr val="00006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∆</m:t>
                          </m:r>
                          <m:sSub>
                            <m:sSubPr>
                              <m:ctrlPr>
                                <a:rPr kumimoji="0" lang="pt-BR" sz="1400" b="0" i="1" u="none" strike="noStrike" kern="1200" cap="none" spc="0" normalizeH="0" baseline="0" noProof="0">
                                  <a:ln w="19050">
                                    <a:solidFill>
                                      <a:prstClr val="black"/>
                                    </a:solidFill>
                                  </a:ln>
                                  <a:solidFill>
                                    <a:srgbClr val="000066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pt-BR" sz="1400" b="0" i="0" u="none" strike="noStrike" kern="1200" cap="none" spc="0" normalizeH="0" baseline="0" noProof="0">
                                  <a:ln w="19050">
                                    <a:solidFill>
                                      <a:prstClr val="black"/>
                                    </a:solidFill>
                                  </a:ln>
                                  <a:solidFill>
                                    <a:srgbClr val="000066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𝝉</m:t>
                              </m:r>
                            </m:e>
                            <m:sub>
                              <m:r>
                                <a:rPr kumimoji="0" lang="en-GB" sz="1400" b="0" i="1" u="none" strike="noStrike" kern="1200" cap="none" spc="0" normalizeH="0" baseline="0" noProof="0" smtClean="0">
                                  <a:ln w="19050">
                                    <a:solidFill>
                                      <a:prstClr val="black"/>
                                    </a:solidFill>
                                  </a:ln>
                                  <a:solidFill>
                                    <a:srgbClr val="000066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kumimoji="0" lang="he-IL" sz="2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entury Gothic" panose="020B0502020202020204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17" name="תיבת טקסט 36">
                    <a:extLst>
                      <a:ext uri="{FF2B5EF4-FFF2-40B4-BE49-F238E27FC236}">
                        <a16:creationId xmlns:a16="http://schemas.microsoft.com/office/drawing/2014/main" id="{1DAE336D-7DB0-A228-9440-0E5EE04B527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62967" y="2802817"/>
                    <a:ext cx="357457" cy="307777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0FE7E8E4-7668-9192-ADB9-72A826EFB435}"/>
                  </a:ext>
                </a:extLst>
              </p:cNvPr>
              <p:cNvSpPr/>
              <p:nvPr/>
            </p:nvSpPr>
            <p:spPr>
              <a:xfrm>
                <a:off x="3372690" y="3827699"/>
                <a:ext cx="462166" cy="450679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L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</p:grpSp>
        <p:sp>
          <p:nvSpPr>
            <p:cNvPr id="46" name="תיבת טקסט 9">
              <a:extLst>
                <a:ext uri="{FF2B5EF4-FFF2-40B4-BE49-F238E27FC236}">
                  <a16:creationId xmlns:a16="http://schemas.microsoft.com/office/drawing/2014/main" id="{DA867984-4A3B-5537-426E-9F7675F70CB9}"/>
                </a:ext>
              </a:extLst>
            </p:cNvPr>
            <p:cNvSpPr txBox="1"/>
            <p:nvPr/>
          </p:nvSpPr>
          <p:spPr>
            <a:xfrm>
              <a:off x="9453003" y="4035531"/>
              <a:ext cx="1655311" cy="851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1200" cap="none" spc="0" normalizeH="0" baseline="0" noProof="0" dirty="0">
                  <a:ln w="19050">
                    <a:solidFill>
                      <a:prstClr val="black"/>
                    </a:solidFill>
                  </a:ln>
                  <a:solidFill>
                    <a:srgbClr val="000066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rPr>
                <a:t>Amplified steered Signal</a:t>
              </a:r>
              <a:endParaRPr kumimoji="0" lang="he-IL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BC0A0D9B-A544-7316-D87E-FAFC778DD9A9}"/>
                </a:ext>
              </a:extLst>
            </p:cNvPr>
            <p:cNvSpPr/>
            <p:nvPr/>
          </p:nvSpPr>
          <p:spPr>
            <a:xfrm>
              <a:off x="8678759" y="3531383"/>
              <a:ext cx="533311" cy="19840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778410A-B4D1-E10E-E5B2-4CA35D452C74}"/>
              </a:ext>
            </a:extLst>
          </p:cNvPr>
          <p:cNvGrpSpPr/>
          <p:nvPr/>
        </p:nvGrpSpPr>
        <p:grpSpPr>
          <a:xfrm>
            <a:off x="2992592" y="2234658"/>
            <a:ext cx="5670560" cy="3780385"/>
            <a:chOff x="3272853" y="2369270"/>
            <a:chExt cx="4600977" cy="3499124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1C54F2D1-7E53-9E5F-CFC0-A09D9421DBD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272853" y="2369270"/>
              <a:ext cx="4600977" cy="3499124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819E7C9B-0EFD-0589-B289-BF98440DD11A}"/>
                    </a:ext>
                  </a:extLst>
                </p:cNvPr>
                <p:cNvSpPr txBox="1"/>
                <p:nvPr/>
              </p:nvSpPr>
              <p:spPr>
                <a:xfrm>
                  <a:off x="5282350" y="2605979"/>
                  <a:ext cx="1210741" cy="6327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100" b="0" i="1" u="none" strike="noStrike" kern="1200" cap="none" spc="0" normalizeH="0" baseline="0" noProof="0" dirty="0">
                      <a:ln w="19050">
                        <a:solidFill>
                          <a:prstClr val="black"/>
                        </a:solidFill>
                      </a:ln>
                      <a:solidFill>
                        <a:srgbClr val="000066"/>
                      </a:solidFill>
                      <a:effectLst/>
                      <a:uLnTx/>
                      <a:uFillTx/>
                      <a:latin typeface="Cambria Math" panose="02040503050406030204" pitchFamily="18" charset="0"/>
                      <a:ea typeface="+mn-ea"/>
                      <a:cs typeface="+mn-cs"/>
                    </a:rPr>
                    <a:t>Source at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GB" sz="1100" b="0" i="1" u="none" strike="noStrike" kern="1200" cap="none" spc="0" normalizeH="0" baseline="0" noProof="0" smtClean="0">
                            <a:ln w="19050">
                              <a:solidFill>
                                <a:prstClr val="black"/>
                              </a:solidFill>
                            </a:ln>
                            <a:solidFill>
                              <a:srgbClr val="000066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𝜃</m:t>
                        </m:r>
                        <m:r>
                          <a:rPr kumimoji="0" lang="en-GB" sz="1100" b="0" i="1" u="none" strike="noStrike" kern="1200" cap="none" spc="0" normalizeH="0" baseline="0" noProof="0" smtClean="0">
                            <a:ln w="19050">
                              <a:solidFill>
                                <a:prstClr val="black"/>
                              </a:solidFill>
                            </a:ln>
                            <a:solidFill>
                              <a:srgbClr val="000066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=</m:t>
                        </m:r>
                        <m:r>
                          <a:rPr kumimoji="0" lang="en-GB" sz="1100" b="0" i="1" u="none" strike="noStrike" kern="1200" cap="none" spc="0" normalizeH="0" baseline="0" noProof="0" smtClean="0">
                            <a:ln w="19050">
                              <a:solidFill>
                                <a:prstClr val="black"/>
                              </a:solidFill>
                            </a:ln>
                            <a:solidFill>
                              <a:srgbClr val="000066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35</m:t>
                        </m:r>
                        <m:r>
                          <a:rPr kumimoji="0" lang="en-GB" sz="1100" b="0" i="1" u="none" strike="noStrike" kern="1200" cap="none" spc="0" normalizeH="0" baseline="0" noProof="0" smtClean="0">
                            <a:ln w="19050">
                              <a:solidFill>
                                <a:prstClr val="black"/>
                              </a:solidFill>
                            </a:ln>
                            <a:solidFill>
                              <a:srgbClr val="000066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°</m:t>
                        </m:r>
                      </m:oMath>
                    </m:oMathPara>
                  </a14:m>
                  <a:endParaRPr kumimoji="0" lang="en-IL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entury Gothic" panose="020B050202020202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819E7C9B-0EFD-0589-B289-BF98440DD11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82350" y="2605979"/>
                  <a:ext cx="1210741" cy="632793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968251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תיבת טקסט 15">
            <a:extLst>
              <a:ext uri="{FF2B5EF4-FFF2-40B4-BE49-F238E27FC236}">
                <a16:creationId xmlns:a16="http://schemas.microsoft.com/office/drawing/2014/main" id="{5CBEDFDC-3C49-4E08-A53E-A412268626D4}"/>
              </a:ext>
            </a:extLst>
          </p:cNvPr>
          <p:cNvSpPr txBox="1"/>
          <p:nvPr/>
        </p:nvSpPr>
        <p:spPr>
          <a:xfrm>
            <a:off x="2479040" y="132982"/>
            <a:ext cx="681736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all" spc="0" normalizeH="0" baseline="0" noProof="0" dirty="0">
                <a:ln w="28575">
                  <a:solidFill>
                    <a:srgbClr val="000066"/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Beamforming Methods</a:t>
            </a:r>
          </a:p>
        </p:txBody>
      </p: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47389CA5-771D-C1D9-3399-0ACD9587A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2952" y="842957"/>
            <a:ext cx="11129536" cy="5268132"/>
          </a:xfrm>
          <a:ln>
            <a:noFill/>
          </a:ln>
        </p:spPr>
        <p:txBody>
          <a:bodyPr>
            <a:normAutofit/>
          </a:bodyPr>
          <a:lstStyle/>
          <a:p>
            <a:pPr algn="l" rtl="0">
              <a:lnSpc>
                <a:spcPct val="150000"/>
              </a:lnSpc>
            </a:pPr>
            <a:r>
              <a:rPr lang="en-US" sz="2400" b="1" dirty="0">
                <a:ln w="19050">
                  <a:solidFill>
                    <a:schemeClr val="bg1"/>
                  </a:solidFill>
                </a:ln>
                <a:solidFill>
                  <a:srgbClr val="000066"/>
                </a:solidFill>
              </a:rPr>
              <a:t>DAS – Delay &amp; Sum</a:t>
            </a:r>
          </a:p>
          <a:p>
            <a:pPr lvl="1" algn="l" rtl="0">
              <a:lnSpc>
                <a:spcPct val="150000"/>
              </a:lnSpc>
            </a:pPr>
            <a:r>
              <a:rPr lang="en-GB" sz="2000" dirty="0">
                <a:ln w="19050">
                  <a:solidFill>
                    <a:schemeClr val="bg1"/>
                  </a:solidFill>
                </a:ln>
                <a:solidFill>
                  <a:srgbClr val="000066"/>
                </a:solidFill>
              </a:rPr>
              <a:t>Maximize power output by </a:t>
            </a:r>
            <a:r>
              <a:rPr lang="en-GB" sz="2000" b="1" dirty="0">
                <a:ln w="19050">
                  <a:solidFill>
                    <a:schemeClr val="bg1"/>
                  </a:solidFill>
                </a:ln>
                <a:solidFill>
                  <a:srgbClr val="000066"/>
                </a:solidFill>
              </a:rPr>
              <a:t>delaying</a:t>
            </a:r>
            <a:r>
              <a:rPr lang="en-GB" sz="2000" dirty="0">
                <a:ln w="19050">
                  <a:solidFill>
                    <a:schemeClr val="bg1"/>
                  </a:solidFill>
                </a:ln>
                <a:solidFill>
                  <a:srgbClr val="000066"/>
                </a:solidFill>
              </a:rPr>
              <a:t>, </a:t>
            </a:r>
            <a:r>
              <a:rPr lang="en-GB" sz="2000" b="1" dirty="0">
                <a:ln w="19050">
                  <a:solidFill>
                    <a:schemeClr val="bg1"/>
                  </a:solidFill>
                </a:ln>
                <a:solidFill>
                  <a:srgbClr val="000066"/>
                </a:solidFill>
              </a:rPr>
              <a:t>weighting</a:t>
            </a:r>
            <a:r>
              <a:rPr lang="en-GB" sz="2000" dirty="0">
                <a:ln w="19050">
                  <a:solidFill>
                    <a:schemeClr val="bg1"/>
                  </a:solidFill>
                </a:ln>
                <a:solidFill>
                  <a:srgbClr val="000066"/>
                </a:solidFill>
              </a:rPr>
              <a:t>, and </a:t>
            </a:r>
            <a:r>
              <a:rPr lang="en-GB" sz="2000" b="1" dirty="0">
                <a:ln w="19050">
                  <a:solidFill>
                    <a:schemeClr val="bg1"/>
                  </a:solidFill>
                </a:ln>
                <a:solidFill>
                  <a:srgbClr val="000066"/>
                </a:solidFill>
              </a:rPr>
              <a:t>summing</a:t>
            </a:r>
            <a:r>
              <a:rPr lang="en-GB" sz="2000" dirty="0">
                <a:ln w="19050">
                  <a:solidFill>
                    <a:schemeClr val="bg1"/>
                  </a:solidFill>
                </a:ln>
                <a:solidFill>
                  <a:srgbClr val="000066"/>
                </a:solidFill>
              </a:rPr>
              <a:t> the sensor signals.</a:t>
            </a:r>
          </a:p>
          <a:p>
            <a:pPr lvl="1" algn="l" rtl="0">
              <a:lnSpc>
                <a:spcPct val="150000"/>
              </a:lnSpc>
            </a:pPr>
            <a:endParaRPr lang="en-US" sz="2200" dirty="0">
              <a:ln w="19050">
                <a:solidFill>
                  <a:schemeClr val="bg1"/>
                </a:solidFill>
              </a:ln>
              <a:solidFill>
                <a:srgbClr val="000066"/>
              </a:solidFill>
            </a:endParaRPr>
          </a:p>
          <a:p>
            <a:pPr lvl="1" algn="l" rtl="0">
              <a:lnSpc>
                <a:spcPct val="150000"/>
              </a:lnSpc>
            </a:pPr>
            <a:endParaRPr lang="en-US" sz="1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0878B31C-F32D-DAC5-D46C-ED56964E2AF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990" r="2516" b="13127"/>
          <a:stretch/>
        </p:blipFill>
        <p:spPr>
          <a:xfrm>
            <a:off x="7380153" y="2684876"/>
            <a:ext cx="4488895" cy="3635883"/>
          </a:xfrm>
          <a:prstGeom prst="rect">
            <a:avLst/>
          </a:prstGeom>
        </p:spPr>
      </p:pic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46084688-6A61-84C7-EFF4-F292B052DD4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162"/>
          <a:stretch/>
        </p:blipFill>
        <p:spPr>
          <a:xfrm>
            <a:off x="2042931" y="2686972"/>
            <a:ext cx="4575330" cy="3635883"/>
          </a:xfrm>
          <a:prstGeom prst="rect">
            <a:avLst/>
          </a:prstGeom>
        </p:spPr>
      </p:pic>
      <p:sp>
        <p:nvSpPr>
          <p:cNvPr id="9" name="אליפסה 4">
            <a:extLst>
              <a:ext uri="{FF2B5EF4-FFF2-40B4-BE49-F238E27FC236}">
                <a16:creationId xmlns:a16="http://schemas.microsoft.com/office/drawing/2014/main" id="{D32419DE-1DE2-71CA-150F-2631415BDF67}"/>
              </a:ext>
            </a:extLst>
          </p:cNvPr>
          <p:cNvSpPr/>
          <p:nvPr/>
        </p:nvSpPr>
        <p:spPr>
          <a:xfrm>
            <a:off x="4476412" y="2590926"/>
            <a:ext cx="267626" cy="1674337"/>
          </a:xfrm>
          <a:prstGeom prst="ellipse">
            <a:avLst/>
          </a:prstGeom>
          <a:noFill/>
          <a:ln w="34925">
            <a:solidFill>
              <a:srgbClr val="0070C0"/>
            </a:solidFill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1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he-I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Arial" panose="020B0604020202020204" pitchFamily="34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B5926D3-ED8E-73D7-8EFB-694B8955E766}"/>
              </a:ext>
            </a:extLst>
          </p:cNvPr>
          <p:cNvGrpSpPr/>
          <p:nvPr/>
        </p:nvGrpSpPr>
        <p:grpSpPr>
          <a:xfrm>
            <a:off x="11956" y="2684877"/>
            <a:ext cx="4328661" cy="1015663"/>
            <a:chOff x="1777360" y="2377065"/>
            <a:chExt cx="4328661" cy="1015663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A2EE95F-2D52-E37D-884A-4BFF09B37945}"/>
                </a:ext>
              </a:extLst>
            </p:cNvPr>
            <p:cNvSpPr txBox="1"/>
            <p:nvPr/>
          </p:nvSpPr>
          <p:spPr>
            <a:xfrm>
              <a:off x="1777360" y="2377065"/>
              <a:ext cx="2891073" cy="10156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ln w="19050">
                    <a:solidFill>
                      <a:schemeClr val="bg1"/>
                    </a:solidFill>
                  </a:ln>
                  <a:solidFill>
                    <a:srgbClr val="000066"/>
                  </a:solidFill>
                  <a:highlight>
                    <a:srgbClr val="FFFF00"/>
                  </a:highlight>
                  <a:latin typeface="+mj-lt"/>
                  <a:ea typeface="+mj-ea"/>
                  <a:cs typeface="+mj-cs"/>
                </a:rPr>
                <a:t>Predefined apodization weights, data independent.</a:t>
              </a:r>
              <a:endParaRPr lang="en-IL" sz="2000" dirty="0">
                <a:ln w="19050">
                  <a:solidFill>
                    <a:schemeClr val="bg1"/>
                  </a:solidFill>
                </a:ln>
                <a:solidFill>
                  <a:srgbClr val="000066"/>
                </a:solidFill>
                <a:highlight>
                  <a:srgbClr val="FFFF00"/>
                </a:highlight>
                <a:latin typeface="+mj-lt"/>
                <a:ea typeface="+mj-ea"/>
                <a:cs typeface="+mj-cs"/>
              </a:endParaRPr>
            </a:p>
          </p:txBody>
        </p:sp>
        <p:cxnSp>
          <p:nvCxnSpPr>
            <p:cNvPr id="10" name="מחבר חץ ישר 29">
              <a:extLst>
                <a:ext uri="{FF2B5EF4-FFF2-40B4-BE49-F238E27FC236}">
                  <a16:creationId xmlns:a16="http://schemas.microsoft.com/office/drawing/2014/main" id="{3ABA25B4-64FC-6754-1BDF-AB62A614680C}"/>
                </a:ext>
              </a:extLst>
            </p:cNvPr>
            <p:cNvCxnSpPr>
              <a:cxnSpLocks/>
              <a:endCxn id="9" idx="2"/>
            </p:cNvCxnSpPr>
            <p:nvPr/>
          </p:nvCxnSpPr>
          <p:spPr>
            <a:xfrm>
              <a:off x="3972854" y="2642163"/>
              <a:ext cx="2133167" cy="478120"/>
            </a:xfrm>
            <a:prstGeom prst="straightConnector1">
              <a:avLst/>
            </a:prstGeom>
            <a:ln w="5715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EAC3B9C-2CFF-0589-1999-76B404D6D068}"/>
              </a:ext>
            </a:extLst>
          </p:cNvPr>
          <p:cNvGrpSpPr/>
          <p:nvPr/>
        </p:nvGrpSpPr>
        <p:grpSpPr>
          <a:xfrm>
            <a:off x="8261269" y="3553357"/>
            <a:ext cx="2498171" cy="1472319"/>
            <a:chOff x="8261269" y="3553357"/>
            <a:chExt cx="2498171" cy="1472319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5507CB3E-2957-0DE5-D4DA-AB2223523317}"/>
                </a:ext>
              </a:extLst>
            </p:cNvPr>
            <p:cNvCxnSpPr>
              <a:cxnSpLocks/>
            </p:cNvCxnSpPr>
            <p:nvPr/>
          </p:nvCxnSpPr>
          <p:spPr>
            <a:xfrm>
              <a:off x="10379870" y="5025676"/>
              <a:ext cx="379570" cy="0"/>
            </a:xfrm>
            <a:prstGeom prst="straightConnector1">
              <a:avLst/>
            </a:prstGeom>
            <a:ln w="28575" cap="flat" cmpd="sng" algn="ctr">
              <a:solidFill>
                <a:schemeClr val="accent4"/>
              </a:solidFill>
              <a:prstDash val="solid"/>
              <a:round/>
              <a:headEnd type="arrow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AC24D0C-958A-3C70-E9B1-5B8C6A88F1C7}"/>
                </a:ext>
              </a:extLst>
            </p:cNvPr>
            <p:cNvSpPr txBox="1"/>
            <p:nvPr/>
          </p:nvSpPr>
          <p:spPr>
            <a:xfrm>
              <a:off x="8261269" y="3553357"/>
              <a:ext cx="18878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  <a:latin typeface="Palatino-Roman"/>
                </a:rPr>
                <a:t>main-lobe width </a:t>
              </a:r>
              <a:endParaRPr lang="en-IL" dirty="0">
                <a:solidFill>
                  <a:schemeClr val="accent4"/>
                </a:solidFill>
                <a:latin typeface="Palatino-Roman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35A558B-34E4-7F8E-2121-62D8EFDB7B95}"/>
              </a:ext>
            </a:extLst>
          </p:cNvPr>
          <p:cNvGrpSpPr/>
          <p:nvPr/>
        </p:nvGrpSpPr>
        <p:grpSpPr>
          <a:xfrm>
            <a:off x="8338240" y="3872850"/>
            <a:ext cx="2597000" cy="2009790"/>
            <a:chOff x="8338240" y="3872850"/>
            <a:chExt cx="2597000" cy="2009790"/>
          </a:xfrm>
        </p:grpSpPr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8438EB2F-83CB-FF91-4B62-D426A254F8FF}"/>
                </a:ext>
              </a:extLst>
            </p:cNvPr>
            <p:cNvCxnSpPr>
              <a:cxnSpLocks/>
            </p:cNvCxnSpPr>
            <p:nvPr/>
          </p:nvCxnSpPr>
          <p:spPr>
            <a:xfrm>
              <a:off x="10935240" y="5234940"/>
              <a:ext cx="0" cy="647700"/>
            </a:xfrm>
            <a:prstGeom prst="straightConnector1">
              <a:avLst/>
            </a:prstGeom>
            <a:ln>
              <a:headEnd type="arrow" w="med" len="med"/>
              <a:tailEnd type="arrow" w="med" len="med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A55364A-EC24-DD3C-71FA-A2470C4CD94B}"/>
                </a:ext>
              </a:extLst>
            </p:cNvPr>
            <p:cNvSpPr txBox="1"/>
            <p:nvPr/>
          </p:nvSpPr>
          <p:spPr>
            <a:xfrm>
              <a:off x="8338240" y="3872850"/>
              <a:ext cx="176763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7030A0"/>
                  </a:solidFill>
                  <a:latin typeface="Palatino-Roman"/>
                </a:rPr>
                <a:t>side-lobe level </a:t>
              </a:r>
              <a:endParaRPr lang="en-IL" dirty="0">
                <a:solidFill>
                  <a:srgbClr val="7030A0"/>
                </a:solidFill>
                <a:latin typeface="Palatino-Roman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08149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תיבת טקסט 15">
            <a:extLst>
              <a:ext uri="{FF2B5EF4-FFF2-40B4-BE49-F238E27FC236}">
                <a16:creationId xmlns:a16="http://schemas.microsoft.com/office/drawing/2014/main" id="{5CBEDFDC-3C49-4E08-A53E-A412268626D4}"/>
              </a:ext>
            </a:extLst>
          </p:cNvPr>
          <p:cNvSpPr txBox="1"/>
          <p:nvPr/>
        </p:nvSpPr>
        <p:spPr>
          <a:xfrm>
            <a:off x="2479040" y="132982"/>
            <a:ext cx="681736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all" spc="0" normalizeH="0" baseline="0" noProof="0" dirty="0">
                <a:ln w="28575">
                  <a:solidFill>
                    <a:srgbClr val="000066"/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Adaptive Beamforming</a:t>
            </a:r>
          </a:p>
        </p:txBody>
      </p: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47389CA5-771D-C1D9-3399-0ACD9587A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0552" y="896940"/>
            <a:ext cx="11449948" cy="5268132"/>
          </a:xfrm>
          <a:ln>
            <a:noFill/>
          </a:ln>
        </p:spPr>
        <p:txBody>
          <a:bodyPr>
            <a:normAutofit/>
          </a:bodyPr>
          <a:lstStyle/>
          <a:p>
            <a:pPr algn="l" rtl="0">
              <a:lnSpc>
                <a:spcPct val="150000"/>
              </a:lnSpc>
            </a:pPr>
            <a:r>
              <a:rPr lang="en-GB" sz="2400" b="1" dirty="0">
                <a:ln w="19050">
                  <a:solidFill>
                    <a:schemeClr val="bg1"/>
                  </a:solidFill>
                </a:ln>
                <a:solidFill>
                  <a:srgbClr val="000066"/>
                </a:solidFill>
              </a:rPr>
              <a:t>Automatically </a:t>
            </a:r>
            <a:r>
              <a:rPr lang="en-GB" sz="2400" dirty="0">
                <a:ln w="19050">
                  <a:solidFill>
                    <a:schemeClr val="bg1"/>
                  </a:solidFill>
                </a:ln>
                <a:solidFill>
                  <a:srgbClr val="000066"/>
                </a:solidFill>
              </a:rPr>
              <a:t>generate </a:t>
            </a:r>
            <a:r>
              <a:rPr lang="en-GB" sz="2400" b="1" dirty="0">
                <a:ln w="19050">
                  <a:solidFill>
                    <a:schemeClr val="bg1"/>
                  </a:solidFill>
                </a:ln>
                <a:solidFill>
                  <a:srgbClr val="000066"/>
                </a:solidFill>
              </a:rPr>
              <a:t>weights</a:t>
            </a:r>
            <a:r>
              <a:rPr lang="en-GB" sz="2400" dirty="0">
                <a:ln w="19050">
                  <a:solidFill>
                    <a:schemeClr val="bg1"/>
                  </a:solidFill>
                </a:ln>
                <a:solidFill>
                  <a:srgbClr val="000066"/>
                </a:solidFill>
              </a:rPr>
              <a:t> which are </a:t>
            </a:r>
            <a:r>
              <a:rPr lang="en-GB" sz="2400" b="1" dirty="0">
                <a:ln w="19050">
                  <a:solidFill>
                    <a:schemeClr val="bg1"/>
                  </a:solidFill>
                </a:ln>
                <a:solidFill>
                  <a:srgbClr val="000066"/>
                </a:solidFill>
              </a:rPr>
              <a:t>data dependent</a:t>
            </a:r>
          </a:p>
          <a:p>
            <a:pPr lvl="1" algn="l" rtl="0">
              <a:lnSpc>
                <a:spcPct val="150000"/>
              </a:lnSpc>
            </a:pPr>
            <a:r>
              <a:rPr lang="en-GB" sz="2200" dirty="0">
                <a:ln w="19050">
                  <a:solidFill>
                    <a:schemeClr val="bg1"/>
                  </a:solidFill>
                </a:ln>
                <a:solidFill>
                  <a:srgbClr val="000066"/>
                </a:solidFill>
              </a:rPr>
              <a:t>optimized directly from the measured wave field</a:t>
            </a:r>
            <a:endParaRPr lang="en-US" sz="2000" dirty="0">
              <a:ln w="19050">
                <a:solidFill>
                  <a:schemeClr val="bg1"/>
                </a:solidFill>
              </a:ln>
              <a:solidFill>
                <a:srgbClr val="000066"/>
              </a:solidFill>
            </a:endParaRPr>
          </a:p>
          <a:p>
            <a:pPr lvl="1" algn="l" rtl="0">
              <a:lnSpc>
                <a:spcPct val="150000"/>
              </a:lnSpc>
            </a:pPr>
            <a:endParaRPr lang="en-US" sz="1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26" name="Picture 2" descr="Figure 2 | Beamforming techniques for massive MIMO systems in 5G: overview,  classification, and trends for future research | SpringerLink">
            <a:extLst>
              <a:ext uri="{FF2B5EF4-FFF2-40B4-BE49-F238E27FC236}">
                <a16:creationId xmlns:a16="http://schemas.microsoft.com/office/drawing/2014/main" id="{E109F31D-1379-7ADF-6578-7CC235F968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203" b="5978"/>
          <a:stretch/>
        </p:blipFill>
        <p:spPr bwMode="auto">
          <a:xfrm>
            <a:off x="7048500" y="2475752"/>
            <a:ext cx="3790950" cy="3713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00BB4620-E162-ED2D-0152-A9237E924D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6179" y="2717208"/>
            <a:ext cx="4568340" cy="3098633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599D6C23-51CF-F259-2F9C-80772674383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50834" b="26007"/>
          <a:stretch/>
        </p:blipFill>
        <p:spPr>
          <a:xfrm>
            <a:off x="1036824" y="2729519"/>
            <a:ext cx="4527050" cy="3098633"/>
          </a:xfrm>
          <a:prstGeom prst="rect">
            <a:avLst/>
          </a:prstGeom>
        </p:spPr>
      </p:pic>
      <p:pic>
        <p:nvPicPr>
          <p:cNvPr id="33" name="Picture 2" descr="Figure 2 | Beamforming techniques for massive MIMO systems in 5G: overview,  classification, and trends for future research | SpringerLink">
            <a:extLst>
              <a:ext uri="{FF2B5EF4-FFF2-40B4-BE49-F238E27FC236}">
                <a16:creationId xmlns:a16="http://schemas.microsoft.com/office/drawing/2014/main" id="{551309C5-D3A5-AC2A-4CEB-E1ABB5DDCB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203"/>
          <a:stretch/>
        </p:blipFill>
        <p:spPr bwMode="auto">
          <a:xfrm>
            <a:off x="7107245" y="2475752"/>
            <a:ext cx="3712865" cy="3713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1" name="Group 60">
            <a:extLst>
              <a:ext uri="{FF2B5EF4-FFF2-40B4-BE49-F238E27FC236}">
                <a16:creationId xmlns:a16="http://schemas.microsoft.com/office/drawing/2014/main" id="{F3BDD21B-182C-C403-1A17-FAADB72F61DB}"/>
              </a:ext>
            </a:extLst>
          </p:cNvPr>
          <p:cNvGrpSpPr/>
          <p:nvPr/>
        </p:nvGrpSpPr>
        <p:grpSpPr>
          <a:xfrm>
            <a:off x="7759784" y="2081796"/>
            <a:ext cx="2565445" cy="3096238"/>
            <a:chOff x="7759784" y="2081796"/>
            <a:chExt cx="2565445" cy="3096238"/>
          </a:xfrm>
        </p:grpSpPr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4E4E8023-487B-3F69-783D-1A3843FB4201}"/>
                </a:ext>
              </a:extLst>
            </p:cNvPr>
            <p:cNvGrpSpPr/>
            <p:nvPr/>
          </p:nvGrpSpPr>
          <p:grpSpPr>
            <a:xfrm>
              <a:off x="7759784" y="3057047"/>
              <a:ext cx="1451047" cy="2120987"/>
              <a:chOff x="7759784" y="3057047"/>
              <a:chExt cx="1451047" cy="2120987"/>
            </a:xfrm>
          </p:grpSpPr>
          <p:cxnSp>
            <p:nvCxnSpPr>
              <p:cNvPr id="6" name="Straight Arrow Connector 5">
                <a:extLst>
                  <a:ext uri="{FF2B5EF4-FFF2-40B4-BE49-F238E27FC236}">
                    <a16:creationId xmlns:a16="http://schemas.microsoft.com/office/drawing/2014/main" id="{422C224A-81E2-61E3-405C-3339EF87DCA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451547" y="3057047"/>
                <a:ext cx="192395" cy="695325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Arrow Connector 35">
                <a:extLst>
                  <a:ext uri="{FF2B5EF4-FFF2-40B4-BE49-F238E27FC236}">
                    <a16:creationId xmlns:a16="http://schemas.microsoft.com/office/drawing/2014/main" id="{04433CCF-9ADE-FDE1-D797-CB4F6B10B17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986294" y="4571522"/>
                <a:ext cx="224537" cy="606512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E05315DE-1275-E9DA-407B-2B78078C8C8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759784" y="4029940"/>
                <a:ext cx="393071" cy="682272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Arrow Connector 52">
                <a:extLst>
                  <a:ext uri="{FF2B5EF4-FFF2-40B4-BE49-F238E27FC236}">
                    <a16:creationId xmlns:a16="http://schemas.microsoft.com/office/drawing/2014/main" id="{4C3BEA4B-C98B-6258-5853-9E27FA18FE3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152855" y="4150025"/>
                <a:ext cx="394889" cy="329917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4074F092-5379-5677-DB37-299521D4C4AF}"/>
                </a:ext>
              </a:extLst>
            </p:cNvPr>
            <p:cNvSpPr txBox="1"/>
            <p:nvPr/>
          </p:nvSpPr>
          <p:spPr>
            <a:xfrm>
              <a:off x="7811976" y="2081796"/>
              <a:ext cx="251325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1800" dirty="0">
                  <a:ln w="19050">
                    <a:solidFill>
                      <a:schemeClr val="bg1"/>
                    </a:solidFill>
                  </a:ln>
                  <a:solidFill>
                    <a:schemeClr val="accent5">
                      <a:lumMod val="75000"/>
                    </a:schemeClr>
                  </a:solidFill>
                  <a:highlight>
                    <a:srgbClr val="FF00FF"/>
                  </a:highlight>
                </a:rPr>
                <a:t>Time-variant Targets</a:t>
              </a:r>
              <a:endParaRPr lang="en-IL" dirty="0">
                <a:solidFill>
                  <a:schemeClr val="accent5">
                    <a:lumMod val="75000"/>
                  </a:schemeClr>
                </a:solidFill>
                <a:highlight>
                  <a:srgbClr val="FF00FF"/>
                </a:highligh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01934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תיבת טקסט 15">
            <a:extLst>
              <a:ext uri="{FF2B5EF4-FFF2-40B4-BE49-F238E27FC236}">
                <a16:creationId xmlns:a16="http://schemas.microsoft.com/office/drawing/2014/main" id="{5CBEDFDC-3C49-4E08-A53E-A412268626D4}"/>
              </a:ext>
            </a:extLst>
          </p:cNvPr>
          <p:cNvSpPr txBox="1"/>
          <p:nvPr/>
        </p:nvSpPr>
        <p:spPr>
          <a:xfrm>
            <a:off x="1920557" y="111915"/>
            <a:ext cx="835088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 defTabSz="457200">
              <a:defRPr/>
            </a:pPr>
            <a:r>
              <a:rPr kumimoji="0" lang="en-US" sz="4000" b="1" i="0" u="none" strike="noStrike" kern="1200" cap="all" spc="0" normalizeH="0" baseline="0" noProof="0" dirty="0">
                <a:ln w="28575">
                  <a:solidFill>
                    <a:srgbClr val="000066"/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Adaptive </a:t>
            </a:r>
            <a:r>
              <a:rPr lang="en-US" sz="4000" b="1" cap="all" dirty="0">
                <a:ln w="28575">
                  <a:solidFill>
                    <a:srgbClr val="000066"/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Beamforming - MVDR</a:t>
            </a:r>
            <a:endParaRPr kumimoji="0" lang="en-US" sz="4000" b="1" i="0" u="none" strike="noStrike" kern="1200" cap="all" spc="0" normalizeH="0" baseline="0" noProof="0" dirty="0">
              <a:ln w="28575">
                <a:solidFill>
                  <a:srgbClr val="000066"/>
                </a:solidFill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47389CA5-771D-C1D9-3399-0ACD9587A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0552" y="896940"/>
            <a:ext cx="11449948" cy="5268132"/>
          </a:xfrm>
          <a:ln>
            <a:noFill/>
          </a:ln>
        </p:spPr>
        <p:txBody>
          <a:bodyPr>
            <a:normAutofit/>
          </a:bodyPr>
          <a:lstStyle/>
          <a:p>
            <a:pPr algn="l" rtl="0">
              <a:lnSpc>
                <a:spcPct val="150000"/>
              </a:lnSpc>
            </a:pPr>
            <a:r>
              <a:rPr lang="en-GB" sz="2400" b="1" dirty="0">
                <a:ln w="19050">
                  <a:solidFill>
                    <a:schemeClr val="bg1"/>
                  </a:solidFill>
                </a:ln>
                <a:solidFill>
                  <a:srgbClr val="000066"/>
                </a:solidFill>
              </a:rPr>
              <a:t>Minimize </a:t>
            </a:r>
            <a:r>
              <a:rPr lang="en-GB" sz="2400" dirty="0">
                <a:ln w="19050">
                  <a:solidFill>
                    <a:schemeClr val="bg1"/>
                  </a:solidFill>
                </a:ln>
                <a:solidFill>
                  <a:srgbClr val="000066"/>
                </a:solidFill>
              </a:rPr>
              <a:t>the </a:t>
            </a:r>
            <a:r>
              <a:rPr lang="en-GB" sz="2400" b="1" dirty="0">
                <a:ln w="19050">
                  <a:solidFill>
                    <a:schemeClr val="bg1"/>
                  </a:solidFill>
                </a:ln>
                <a:solidFill>
                  <a:srgbClr val="000066"/>
                </a:solidFill>
              </a:rPr>
              <a:t>contributions</a:t>
            </a:r>
            <a:r>
              <a:rPr lang="en-GB" sz="2400" dirty="0">
                <a:ln w="19050">
                  <a:solidFill>
                    <a:schemeClr val="bg1"/>
                  </a:solidFill>
                </a:ln>
                <a:solidFill>
                  <a:srgbClr val="000066"/>
                </a:solidFill>
              </a:rPr>
              <a:t> from noise and interfering signals (Minimum Variance)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C4475FEE-0FEC-4D16-A055-972BBF2CC107}"/>
              </a:ext>
            </a:extLst>
          </p:cNvPr>
          <p:cNvSpPr txBox="1">
            <a:spLocks/>
          </p:cNvSpPr>
          <p:nvPr/>
        </p:nvSpPr>
        <p:spPr>
          <a:xfrm>
            <a:off x="478258" y="95740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r" defTabSz="457200" rtl="1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r" defTabSz="457200" rtl="1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r" defTabSz="457200" rtl="1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r" defTabSz="457200" rtl="1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r" defTabSz="457200" rtl="1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r" defTabSz="457200" rtl="1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r" defTabSz="457200" rtl="1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r" defTabSz="457200" rtl="1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r" defTabSz="457200" rtl="1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l"/>
            <a:endParaRPr lang="en-US" sz="1800" dirty="0">
              <a:latin typeface="Palatino-Roman"/>
            </a:endParaRPr>
          </a:p>
          <a:p>
            <a:pPr algn="l"/>
            <a:endParaRPr lang="en-US" sz="1800" dirty="0">
              <a:latin typeface="Palatino-Roman"/>
            </a:endParaRPr>
          </a:p>
          <a:p>
            <a:pPr algn="l"/>
            <a:endParaRPr lang="en-US" sz="1800" dirty="0">
              <a:latin typeface="Palatino-Roman"/>
            </a:endParaRPr>
          </a:p>
          <a:p>
            <a:pPr algn="l"/>
            <a:endParaRPr lang="en-US" sz="1800" dirty="0">
              <a:latin typeface="Palatino-Roman"/>
            </a:endParaRPr>
          </a:p>
          <a:p>
            <a:pPr algn="l"/>
            <a:endParaRPr lang="en-US" sz="1800" dirty="0">
              <a:latin typeface="Palatino-Roman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820AA57-3494-BBAD-29D7-C55CB8837A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3712" y="3981942"/>
            <a:ext cx="3952875" cy="2724150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2C2A48E4-A828-F6E4-094C-9BD9FF7CA8D6}"/>
              </a:ext>
            </a:extLst>
          </p:cNvPr>
          <p:cNvGrpSpPr/>
          <p:nvPr/>
        </p:nvGrpSpPr>
        <p:grpSpPr>
          <a:xfrm>
            <a:off x="2388958" y="1835814"/>
            <a:ext cx="5757744" cy="1602711"/>
            <a:chOff x="2388958" y="1835814"/>
            <a:chExt cx="5757744" cy="1602711"/>
          </a:xfrm>
        </p:grpSpPr>
        <p:cxnSp>
          <p:nvCxnSpPr>
            <p:cNvPr id="27" name="מחבר חץ ישר 29">
              <a:extLst>
                <a:ext uri="{FF2B5EF4-FFF2-40B4-BE49-F238E27FC236}">
                  <a16:creationId xmlns:a16="http://schemas.microsoft.com/office/drawing/2014/main" id="{CE8E3874-234C-D954-498F-5CAD28C7D684}"/>
                </a:ext>
              </a:extLst>
            </p:cNvPr>
            <p:cNvCxnSpPr>
              <a:cxnSpLocks/>
            </p:cNvCxnSpPr>
            <p:nvPr/>
          </p:nvCxnSpPr>
          <p:spPr>
            <a:xfrm>
              <a:off x="4906180" y="2933725"/>
              <a:ext cx="859626" cy="0"/>
            </a:xfrm>
            <a:prstGeom prst="straightConnector1">
              <a:avLst/>
            </a:prstGeom>
            <a:ln w="7620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74F30EF3-9EFE-6767-FCAA-DB261E1340F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36669" y="2408375"/>
              <a:ext cx="2310033" cy="1030150"/>
            </a:xfrm>
            <a:prstGeom prst="rect">
              <a:avLst/>
            </a:prstGeom>
            <a:ln w="57150">
              <a:solidFill>
                <a:srgbClr val="00B050"/>
              </a:solidFill>
            </a:ln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780C791A-300C-7266-3E1F-FD913EF5EB4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88958" y="2478920"/>
              <a:ext cx="2517222" cy="959604"/>
            </a:xfrm>
            <a:prstGeom prst="rect">
              <a:avLst/>
            </a:prstGeom>
            <a:ln w="57150">
              <a:solidFill>
                <a:srgbClr val="FFFF00"/>
              </a:solidFill>
            </a:ln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92335AC-3DDC-045C-984E-D7AAE4C17734}"/>
                </a:ext>
              </a:extLst>
            </p:cNvPr>
            <p:cNvSpPr txBox="1"/>
            <p:nvPr/>
          </p:nvSpPr>
          <p:spPr>
            <a:xfrm>
              <a:off x="6047922" y="1835814"/>
              <a:ext cx="2023663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457200">
                <a:spcBef>
                  <a:spcPts val="1000"/>
                </a:spcBef>
                <a:buClr>
                  <a:schemeClr val="accent1">
                    <a:lumMod val="60000"/>
                    <a:lumOff val="40000"/>
                  </a:schemeClr>
                </a:buClr>
                <a:buSzPct val="80000"/>
              </a:pPr>
              <a:r>
                <a:rPr lang="en-US" sz="1400" dirty="0">
                  <a:ln w="19050">
                    <a:solidFill>
                      <a:schemeClr val="bg1"/>
                    </a:solidFill>
                  </a:ln>
                  <a:solidFill>
                    <a:srgbClr val="000066"/>
                  </a:solidFill>
                  <a:highlight>
                    <a:srgbClr val="00FF00"/>
                  </a:highlight>
                  <a:latin typeface="+mj-lt"/>
                  <a:ea typeface="+mj-ea"/>
                  <a:cs typeface="+mj-cs"/>
                </a:rPr>
                <a:t>Closed-form solution</a:t>
              </a:r>
              <a:br>
                <a:rPr lang="en-US" sz="1400" dirty="0">
                  <a:ln w="19050">
                    <a:solidFill>
                      <a:schemeClr val="bg1"/>
                    </a:solidFill>
                  </a:ln>
                  <a:solidFill>
                    <a:srgbClr val="000066"/>
                  </a:solidFill>
                  <a:highlight>
                    <a:srgbClr val="00FF00"/>
                  </a:highlight>
                  <a:latin typeface="+mj-lt"/>
                  <a:ea typeface="+mj-ea"/>
                  <a:cs typeface="+mj-cs"/>
                </a:rPr>
              </a:br>
              <a:r>
                <a:rPr lang="en-US" sz="1400" dirty="0">
                  <a:ln w="19050">
                    <a:solidFill>
                      <a:schemeClr val="bg1"/>
                    </a:solidFill>
                  </a:ln>
                  <a:solidFill>
                    <a:srgbClr val="000066"/>
                  </a:solidFill>
                  <a:highlight>
                    <a:srgbClr val="00FF00"/>
                  </a:highlight>
                  <a:latin typeface="+mj-lt"/>
                  <a:ea typeface="+mj-ea"/>
                  <a:cs typeface="+mj-cs"/>
                </a:rPr>
                <a:t>(Model – based)</a:t>
              </a:r>
              <a:endParaRPr lang="en-IL" sz="1400" dirty="0">
                <a:ln w="19050">
                  <a:solidFill>
                    <a:schemeClr val="bg1"/>
                  </a:solidFill>
                </a:ln>
                <a:solidFill>
                  <a:srgbClr val="000066"/>
                </a:solidFill>
                <a:highlight>
                  <a:srgbClr val="00FF00"/>
                </a:highlight>
                <a:latin typeface="+mj-lt"/>
                <a:ea typeface="+mj-ea"/>
                <a:cs typeface="+mj-cs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F941301-3199-FCED-0BB7-02A758ED2D4E}"/>
                </a:ext>
              </a:extLst>
            </p:cNvPr>
            <p:cNvSpPr txBox="1"/>
            <p:nvPr/>
          </p:nvSpPr>
          <p:spPr>
            <a:xfrm>
              <a:off x="2512347" y="2033849"/>
              <a:ext cx="2270443" cy="37452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457200">
                <a:lnSpc>
                  <a:spcPct val="150000"/>
                </a:lnSpc>
                <a:spcBef>
                  <a:spcPts val="1000"/>
                </a:spcBef>
                <a:buClr>
                  <a:schemeClr val="accent1">
                    <a:lumMod val="60000"/>
                    <a:lumOff val="40000"/>
                  </a:schemeClr>
                </a:buClr>
                <a:buSzPct val="80000"/>
              </a:pPr>
              <a:r>
                <a:rPr lang="en-US" sz="1400" dirty="0">
                  <a:ln w="19050">
                    <a:solidFill>
                      <a:schemeClr val="bg1"/>
                    </a:solidFill>
                  </a:ln>
                  <a:solidFill>
                    <a:srgbClr val="000066"/>
                  </a:solidFill>
                  <a:highlight>
                    <a:srgbClr val="FFFF00"/>
                  </a:highlight>
                  <a:latin typeface="+mj-lt"/>
                  <a:ea typeface="+mj-ea"/>
                  <a:cs typeface="+mj-cs"/>
                </a:rPr>
                <a:t>Optimization Problem</a:t>
              </a:r>
              <a:endParaRPr lang="en-IL" sz="1400" dirty="0">
                <a:ln w="19050">
                  <a:solidFill>
                    <a:schemeClr val="bg1"/>
                  </a:solidFill>
                </a:ln>
                <a:solidFill>
                  <a:srgbClr val="000066"/>
                </a:solidFill>
                <a:highlight>
                  <a:srgbClr val="FFFF00"/>
                </a:highlight>
                <a:latin typeface="+mj-lt"/>
                <a:ea typeface="+mj-ea"/>
                <a:cs typeface="+mj-cs"/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85545D55-7DC8-0A05-571E-ABB54EDEF3AB}"/>
              </a:ext>
            </a:extLst>
          </p:cNvPr>
          <p:cNvGrpSpPr/>
          <p:nvPr/>
        </p:nvGrpSpPr>
        <p:grpSpPr>
          <a:xfrm>
            <a:off x="7059754" y="2034769"/>
            <a:ext cx="3387517" cy="1354415"/>
            <a:chOff x="7059754" y="2034769"/>
            <a:chExt cx="3387517" cy="135441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E1EFE60-F6A6-6C8B-03FB-A87039733321}"/>
                </a:ext>
              </a:extLst>
            </p:cNvPr>
            <p:cNvSpPr txBox="1"/>
            <p:nvPr/>
          </p:nvSpPr>
          <p:spPr>
            <a:xfrm>
              <a:off x="8423608" y="2034769"/>
              <a:ext cx="2023663" cy="10208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457200">
                <a:lnSpc>
                  <a:spcPct val="150000"/>
                </a:lnSpc>
                <a:spcBef>
                  <a:spcPts val="1000"/>
                </a:spcBef>
                <a:buClr>
                  <a:schemeClr val="accent1">
                    <a:lumMod val="60000"/>
                    <a:lumOff val="40000"/>
                  </a:schemeClr>
                </a:buClr>
                <a:buSzPct val="80000"/>
              </a:pPr>
              <a:r>
                <a:rPr lang="en-US" sz="1400" dirty="0">
                  <a:ln w="19050">
                    <a:solidFill>
                      <a:schemeClr val="bg1"/>
                    </a:solidFill>
                  </a:ln>
                  <a:solidFill>
                    <a:srgbClr val="000066"/>
                  </a:solidFill>
                  <a:highlight>
                    <a:srgbClr val="FF0000"/>
                  </a:highlight>
                  <a:latin typeface="+mj-lt"/>
                  <a:ea typeface="+mj-ea"/>
                  <a:cs typeface="+mj-cs"/>
                </a:rPr>
                <a:t>Requires </a:t>
              </a:r>
              <a:br>
                <a:rPr lang="en-US" sz="1400" dirty="0">
                  <a:ln w="19050">
                    <a:solidFill>
                      <a:schemeClr val="bg1"/>
                    </a:solidFill>
                  </a:ln>
                  <a:solidFill>
                    <a:srgbClr val="000066"/>
                  </a:solidFill>
                  <a:highlight>
                    <a:srgbClr val="FF0000"/>
                  </a:highlight>
                  <a:latin typeface="+mj-lt"/>
                  <a:ea typeface="+mj-ea"/>
                  <a:cs typeface="+mj-cs"/>
                </a:rPr>
              </a:br>
              <a:r>
                <a:rPr lang="en-US" sz="1400" dirty="0">
                  <a:ln w="19050">
                    <a:solidFill>
                      <a:schemeClr val="bg1"/>
                    </a:solidFill>
                  </a:ln>
                  <a:solidFill>
                    <a:srgbClr val="000066"/>
                  </a:solidFill>
                  <a:highlight>
                    <a:srgbClr val="FF0000"/>
                  </a:highlight>
                  <a:latin typeface="+mj-lt"/>
                  <a:ea typeface="+mj-ea"/>
                  <a:cs typeface="+mj-cs"/>
                </a:rPr>
                <a:t>Inversion of covariance matrix</a:t>
              </a:r>
              <a:endParaRPr lang="en-IL" sz="1400" dirty="0">
                <a:ln w="19050">
                  <a:solidFill>
                    <a:schemeClr val="bg1"/>
                  </a:solidFill>
                </a:ln>
                <a:solidFill>
                  <a:srgbClr val="000066"/>
                </a:solidFill>
                <a:highlight>
                  <a:srgbClr val="FF0000"/>
                </a:highlight>
                <a:latin typeface="+mj-lt"/>
                <a:ea typeface="+mj-ea"/>
                <a:cs typeface="+mj-cs"/>
              </a:endParaRPr>
            </a:p>
          </p:txBody>
        </p:sp>
        <p:cxnSp>
          <p:nvCxnSpPr>
            <p:cNvPr id="22" name="מחבר חץ ישר 29">
              <a:extLst>
                <a:ext uri="{FF2B5EF4-FFF2-40B4-BE49-F238E27FC236}">
                  <a16:creationId xmlns:a16="http://schemas.microsoft.com/office/drawing/2014/main" id="{6136F5AA-ED56-01C0-8444-EAA77DDB26C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81791" y="2539952"/>
              <a:ext cx="1129819" cy="452161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אליפסה 4">
              <a:extLst>
                <a:ext uri="{FF2B5EF4-FFF2-40B4-BE49-F238E27FC236}">
                  <a16:creationId xmlns:a16="http://schemas.microsoft.com/office/drawing/2014/main" id="{5F9FECBF-F616-ABBD-E894-71DDB3B2B53C}"/>
                </a:ext>
              </a:extLst>
            </p:cNvPr>
            <p:cNvSpPr/>
            <p:nvPr/>
          </p:nvSpPr>
          <p:spPr>
            <a:xfrm>
              <a:off x="7059754" y="2876966"/>
              <a:ext cx="486605" cy="512218"/>
            </a:xfrm>
            <a:prstGeom prst="ellipse">
              <a:avLst/>
            </a:prstGeom>
            <a:noFill/>
            <a:ln w="34925">
              <a:solidFill>
                <a:srgbClr val="FF0000"/>
              </a:solidFill>
              <a:prstDash val="dash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he-IL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Arial" panose="020B0604020202020204" pitchFamily="34" charset="0"/>
              </a:endParaRPr>
            </a:p>
          </p:txBody>
        </p:sp>
      </p:grpSp>
      <p:pic>
        <p:nvPicPr>
          <p:cNvPr id="35" name="Picture 34">
            <a:extLst>
              <a:ext uri="{FF2B5EF4-FFF2-40B4-BE49-F238E27FC236}">
                <a16:creationId xmlns:a16="http://schemas.microsoft.com/office/drawing/2014/main" id="{8E398C86-88DA-DC4F-A2E0-0879C7FCA5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39414" y="3801873"/>
            <a:ext cx="4407288" cy="2989396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255FE011-D1F9-4473-8A90-7156E81694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6180" y="5950742"/>
            <a:ext cx="1442209" cy="755350"/>
          </a:xfrm>
          <a:prstGeom prst="rect">
            <a:avLst/>
          </a:prstGeom>
          <a:ln w="57150">
            <a:solidFill>
              <a:srgbClr val="00B050"/>
            </a:solidFill>
          </a:ln>
        </p:spPr>
      </p:pic>
    </p:spTree>
    <p:extLst>
      <p:ext uri="{BB962C8B-B14F-4D97-AF65-F5344CB8AC3E}">
        <p14:creationId xmlns:p14="http://schemas.microsoft.com/office/powerpoint/2010/main" val="2517577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F993440-0C3F-2AE8-8F9E-BA57592CDE4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2981" y="1628854"/>
                <a:ext cx="7052213" cy="4930743"/>
              </a:xfrm>
            </p:spPr>
            <p:txBody>
              <a:bodyPr>
                <a:normAutofit/>
              </a:bodyPr>
              <a:lstStyle/>
              <a:p>
                <a:pPr algn="l" rtl="0">
                  <a:lnSpc>
                    <a:spcPct val="150000"/>
                  </a:lnSpc>
                </a:pPr>
                <a:r>
                  <a:rPr lang="en-US" b="1" dirty="0">
                    <a:ln w="19050">
                      <a:solidFill>
                        <a:schemeClr val="bg1"/>
                      </a:solidFill>
                    </a:ln>
                    <a:solidFill>
                      <a:srgbClr val="000066"/>
                    </a:solidFill>
                  </a:rPr>
                  <a:t>Improve stability: avoiding a potentially unstable numerical inversion</a:t>
                </a:r>
              </a:p>
              <a:p>
                <a:pPr marL="742950" lvl="2" indent="-342900" algn="l" rtl="0">
                  <a:lnSpc>
                    <a:spcPct val="150000"/>
                  </a:lnSpc>
                </a:pPr>
                <a:r>
                  <a:rPr lang="en-US" sz="1800" b="1" dirty="0">
                    <a:ln w="19050">
                      <a:solidFill>
                        <a:schemeClr val="bg1"/>
                      </a:solidFill>
                    </a:ln>
                    <a:solidFill>
                      <a:srgbClr val="000066"/>
                    </a:solidFill>
                  </a:rPr>
                  <a:t>Covariance matrix estimation – estimated by applying Spatial Smoothing</a:t>
                </a:r>
              </a:p>
              <a:p>
                <a:pPr marL="800100" lvl="3" indent="-342900" algn="l" rtl="0">
                  <a:lnSpc>
                    <a:spcPct val="150000"/>
                  </a:lnSpc>
                </a:pPr>
                <a:r>
                  <a:rPr lang="en-US" sz="1800" b="1" dirty="0">
                    <a:ln w="19050">
                      <a:solidFill>
                        <a:schemeClr val="bg1"/>
                      </a:solidFill>
                    </a:ln>
                    <a:solidFill>
                      <a:srgbClr val="000066"/>
                    </a:solidFill>
                  </a:rPr>
                  <a:t>Diagonal Loading:</a:t>
                </a:r>
                <a:endParaRPr lang="he-IL" sz="1800" b="1" dirty="0">
                  <a:ln w="19050">
                    <a:solidFill>
                      <a:schemeClr val="bg1"/>
                    </a:solidFill>
                  </a:ln>
                  <a:solidFill>
                    <a:srgbClr val="000066"/>
                  </a:solidFill>
                </a:endParaRPr>
              </a:p>
              <a:p>
                <a:pPr marL="0" lvl="2" indent="0" algn="l" rtl="0">
                  <a:lnSpc>
                    <a:spcPct val="150000"/>
                  </a:lnSpc>
                  <a:buNone/>
                </a:pPr>
                <a:endParaRPr lang="he-IL" sz="2000" b="1" dirty="0">
                  <a:ln w="19050">
                    <a:solidFill>
                      <a:schemeClr val="bg1"/>
                    </a:solidFill>
                  </a:ln>
                  <a:solidFill>
                    <a:srgbClr val="000066"/>
                  </a:solidFill>
                </a:endParaRPr>
              </a:p>
              <a:p>
                <a:pPr algn="l" rtl="0">
                  <a:lnSpc>
                    <a:spcPct val="150000"/>
                  </a:lnSpc>
                </a:pPr>
                <a:r>
                  <a:rPr lang="en-US" b="1" dirty="0">
                    <a:ln w="19050">
                      <a:solidFill>
                        <a:schemeClr val="bg1"/>
                      </a:solidFill>
                    </a:ln>
                    <a:solidFill>
                      <a:srgbClr val="000066"/>
                    </a:solidFill>
                  </a:rPr>
                  <a:t>Eigen-Based Minimum Variance Beamformer</a:t>
                </a:r>
                <a:r>
                  <a:rPr lang="he-IL" b="1" dirty="0">
                    <a:ln w="19050">
                      <a:solidFill>
                        <a:schemeClr val="bg1"/>
                      </a:solidFill>
                    </a:ln>
                    <a:solidFill>
                      <a:srgbClr val="000066"/>
                    </a:solidFill>
                  </a:rPr>
                  <a:t> </a:t>
                </a:r>
                <a:r>
                  <a:rPr lang="en-US" b="1" dirty="0">
                    <a:ln w="19050">
                      <a:solidFill>
                        <a:schemeClr val="bg1"/>
                      </a:solidFill>
                    </a:ln>
                    <a:solidFill>
                      <a:srgbClr val="000066"/>
                    </a:solidFill>
                  </a:rPr>
                  <a:t>(EBMV)</a:t>
                </a:r>
                <a:r>
                  <a:rPr lang="he-IL" b="1" dirty="0">
                    <a:ln w="19050">
                      <a:solidFill>
                        <a:schemeClr val="bg1"/>
                      </a:solidFill>
                    </a:ln>
                    <a:solidFill>
                      <a:srgbClr val="000066"/>
                    </a:solidFill>
                  </a:rPr>
                  <a:t> – </a:t>
                </a:r>
                <a:r>
                  <a:rPr lang="en-US" b="1" dirty="0">
                    <a:ln w="19050">
                      <a:solidFill>
                        <a:schemeClr val="bg1"/>
                      </a:solidFill>
                    </a:ln>
                    <a:solidFill>
                      <a:srgbClr val="000066"/>
                    </a:solidFill>
                  </a:rPr>
                  <a:t>take</a:t>
                </a:r>
                <a:r>
                  <a:rPr lang="he-IL" b="1" dirty="0">
                    <a:ln w="19050">
                      <a:solidFill>
                        <a:schemeClr val="bg1"/>
                      </a:solidFill>
                    </a:ln>
                    <a:solidFill>
                      <a:srgbClr val="000066"/>
                    </a:solidFill>
                  </a:rPr>
                  <a:t> </a:t>
                </a:r>
                <a:r>
                  <a:rPr lang="en-US" b="1" dirty="0">
                    <a:ln w="19050">
                      <a:solidFill>
                        <a:schemeClr val="bg1"/>
                      </a:solidFill>
                    </a:ln>
                    <a:solidFill>
                      <a:srgbClr val="000066"/>
                    </a:solidFill>
                  </a:rPr>
                  <a:t>the eigen-decomposition of </a:t>
                </a:r>
                <a14:m>
                  <m:oMath xmlns:m="http://schemas.openxmlformats.org/officeDocument/2006/math">
                    <m:r>
                      <a:rPr lang="en-US" b="1">
                        <a:ln w="19050">
                          <a:solidFill>
                            <a:schemeClr val="bg1"/>
                          </a:solidFill>
                        </a:ln>
                        <a:solidFill>
                          <a:srgbClr val="000066"/>
                        </a:solidFill>
                        <a:latin typeface="Cambria Math" panose="02040503050406030204" pitchFamily="18" charset="0"/>
                      </a:rPr>
                      <m:t>𝑹</m:t>
                    </m:r>
                  </m:oMath>
                </a14:m>
                <a:r>
                  <a:rPr lang="en-US" b="1" dirty="0">
                    <a:ln w="19050">
                      <a:solidFill>
                        <a:schemeClr val="bg1"/>
                      </a:solidFill>
                    </a:ln>
                    <a:solidFill>
                      <a:srgbClr val="000066"/>
                    </a:solidFill>
                  </a:rPr>
                  <a:t> and project the signal subspace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n w="19050">
                              <a:solidFill>
                                <a:schemeClr val="bg1"/>
                              </a:solidFill>
                            </a:ln>
                            <a:solidFill>
                              <a:srgbClr val="00006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>
                            <a:ln w="19050">
                              <a:solidFill>
                                <a:schemeClr val="bg1"/>
                              </a:solidFill>
                            </a:ln>
                            <a:solidFill>
                              <a:srgbClr val="000066"/>
                            </a:solidFill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  <m:sub>
                        <m:r>
                          <a:rPr lang="en-US" b="1">
                            <a:ln w="19050">
                              <a:solidFill>
                                <a:schemeClr val="bg1"/>
                              </a:solidFill>
                            </a:ln>
                            <a:solidFill>
                              <a:srgbClr val="000066"/>
                            </a:solidFill>
                            <a:latin typeface="Cambria Math" panose="02040503050406030204" pitchFamily="18" charset="0"/>
                          </a:rPr>
                          <m:t>𝑠𝑖𝑔𝑛𝑎𝑙</m:t>
                        </m:r>
                      </m:sub>
                    </m:sSub>
                  </m:oMath>
                </a14:m>
                <a:endParaRPr lang="en-US" b="1" dirty="0">
                  <a:ln w="19050">
                    <a:solidFill>
                      <a:schemeClr val="bg1"/>
                    </a:solidFill>
                  </a:ln>
                  <a:solidFill>
                    <a:srgbClr val="000066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F993440-0C3F-2AE8-8F9E-BA57592CDE4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2981" y="1628854"/>
                <a:ext cx="7052213" cy="493074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1619AFE5-5C31-4252-2D44-CFA10E3F6E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3894" y="3168751"/>
            <a:ext cx="3032209" cy="10107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AFF3D07-BEA2-F29B-F23F-DE5F21886B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3087" y="1297976"/>
            <a:ext cx="3933825" cy="16954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AD8E546-3FA0-1B71-0613-B60D782B27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7217" y="4094225"/>
            <a:ext cx="1932248" cy="67533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93C0DA0-9B2A-4000-F254-C0AABAD04E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93381" y="5452606"/>
            <a:ext cx="2457450" cy="504825"/>
          </a:xfrm>
          <a:prstGeom prst="rect">
            <a:avLst/>
          </a:prstGeom>
        </p:spPr>
      </p:pic>
      <p:sp>
        <p:nvSpPr>
          <p:cNvPr id="8" name="תיבת טקסט 15">
            <a:extLst>
              <a:ext uri="{FF2B5EF4-FFF2-40B4-BE49-F238E27FC236}">
                <a16:creationId xmlns:a16="http://schemas.microsoft.com/office/drawing/2014/main" id="{D225CE61-9EF2-3604-40D7-5EC66DDD7F1F}"/>
              </a:ext>
            </a:extLst>
          </p:cNvPr>
          <p:cNvSpPr txBox="1"/>
          <p:nvPr/>
        </p:nvSpPr>
        <p:spPr>
          <a:xfrm>
            <a:off x="1920557" y="111915"/>
            <a:ext cx="835088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 defTabSz="457200">
              <a:defRPr/>
            </a:pPr>
            <a:r>
              <a:rPr kumimoji="0" lang="en-US" sz="4000" b="1" i="0" u="none" strike="noStrike" kern="1200" cap="all" spc="0" normalizeH="0" baseline="0" noProof="0" dirty="0">
                <a:ln w="28575">
                  <a:solidFill>
                    <a:srgbClr val="000066"/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Adaptive </a:t>
            </a:r>
            <a:r>
              <a:rPr lang="en-US" sz="4000" b="1" cap="all" dirty="0">
                <a:ln w="28575">
                  <a:solidFill>
                    <a:srgbClr val="000066"/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Beamforming – MVDR improvement</a:t>
            </a:r>
            <a:endParaRPr kumimoji="0" lang="en-US" sz="4000" b="1" i="0" u="none" strike="noStrike" kern="1200" cap="all" spc="0" normalizeH="0" baseline="0" noProof="0" dirty="0">
              <a:ln w="28575">
                <a:solidFill>
                  <a:srgbClr val="000066"/>
                </a:solidFill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31081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Content Placeholder 2">
            <a:extLst>
              <a:ext uri="{FF2B5EF4-FFF2-40B4-BE49-F238E27FC236}">
                <a16:creationId xmlns:a16="http://schemas.microsoft.com/office/drawing/2014/main" id="{B080AD02-609C-DC54-0330-A0CEBF690247}"/>
              </a:ext>
            </a:extLst>
          </p:cNvPr>
          <p:cNvSpPr txBox="1">
            <a:spLocks/>
          </p:cNvSpPr>
          <p:nvPr/>
        </p:nvSpPr>
        <p:spPr>
          <a:xfrm>
            <a:off x="413477" y="804474"/>
            <a:ext cx="11129536" cy="5237151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r" defTabSz="457200" rtl="1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r" defTabSz="457200" rtl="1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r" defTabSz="457200" rtl="1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r" defTabSz="457200" rtl="1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r" defTabSz="457200" rtl="1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r" defTabSz="457200" rtl="1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r" defTabSz="457200" rtl="1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r" defTabSz="457200" rtl="1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r" defTabSz="457200" rtl="1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l" rtl="0">
              <a:buClr>
                <a:srgbClr val="B31166">
                  <a:lumMod val="60000"/>
                  <a:lumOff val="40000"/>
                </a:srgbClr>
              </a:buClr>
              <a:defRPr/>
            </a:pPr>
            <a:r>
              <a:rPr lang="en-US" sz="2400" b="1" dirty="0">
                <a:ln w="19050">
                  <a:solidFill>
                    <a:schemeClr val="bg1"/>
                  </a:solidFill>
                </a:ln>
                <a:solidFill>
                  <a:srgbClr val="000066"/>
                </a:solidFill>
              </a:rPr>
              <a:t>Spatial Smoothing</a:t>
            </a:r>
          </a:p>
          <a:p>
            <a:pPr lvl="1" indent="-342900" algn="l" rtl="0">
              <a:buClr>
                <a:srgbClr val="B31166">
                  <a:lumMod val="60000"/>
                  <a:lumOff val="40000"/>
                </a:srgbClr>
              </a:buClr>
              <a:defRPr/>
            </a:pPr>
            <a:r>
              <a:rPr lang="en-GB" sz="2000" dirty="0">
                <a:ln w="19050">
                  <a:solidFill>
                    <a:schemeClr val="bg1"/>
                  </a:solidFill>
                </a:ln>
                <a:solidFill>
                  <a:srgbClr val="000066"/>
                </a:solidFill>
              </a:rPr>
              <a:t>Avoiding potentially unstable numerical inversion, by increasing the matrix rank </a:t>
            </a:r>
            <a:endParaRPr lang="en-US" sz="2000" dirty="0">
              <a:ln w="19050">
                <a:solidFill>
                  <a:schemeClr val="bg1"/>
                </a:solidFill>
              </a:ln>
              <a:solidFill>
                <a:srgbClr val="000066"/>
              </a:solidFill>
            </a:endParaRPr>
          </a:p>
        </p:txBody>
      </p:sp>
      <p:grpSp>
        <p:nvGrpSpPr>
          <p:cNvPr id="59" name="קבוצה 12">
            <a:extLst>
              <a:ext uri="{FF2B5EF4-FFF2-40B4-BE49-F238E27FC236}">
                <a16:creationId xmlns:a16="http://schemas.microsoft.com/office/drawing/2014/main" id="{F2C65D41-CB1B-0F72-1C26-87084ECF19F5}"/>
              </a:ext>
            </a:extLst>
          </p:cNvPr>
          <p:cNvGrpSpPr/>
          <p:nvPr/>
        </p:nvGrpSpPr>
        <p:grpSpPr>
          <a:xfrm>
            <a:off x="2385776" y="2019297"/>
            <a:ext cx="6544451" cy="3378668"/>
            <a:chOff x="1197494" y="1804820"/>
            <a:chExt cx="6544451" cy="3378668"/>
          </a:xfrm>
        </p:grpSpPr>
        <p:sp>
          <p:nvSpPr>
            <p:cNvPr id="60" name="מלבן: פינות מעוגלות 113">
              <a:extLst>
                <a:ext uri="{FF2B5EF4-FFF2-40B4-BE49-F238E27FC236}">
                  <a16:creationId xmlns:a16="http://schemas.microsoft.com/office/drawing/2014/main" id="{C45BE248-3FF8-F5E7-52AE-F24D4843CFCE}"/>
                </a:ext>
              </a:extLst>
            </p:cNvPr>
            <p:cNvSpPr/>
            <p:nvPr/>
          </p:nvSpPr>
          <p:spPr>
            <a:xfrm>
              <a:off x="2074423" y="2323321"/>
              <a:ext cx="4858222" cy="2860167"/>
            </a:xfrm>
            <a:prstGeom prst="roundRect">
              <a:avLst/>
            </a:prstGeom>
            <a:solidFill>
              <a:srgbClr val="ED7D31">
                <a:lumMod val="60000"/>
                <a:lumOff val="40000"/>
              </a:srgbClr>
            </a:solidFill>
            <a:ln w="12700" cap="flat" cmpd="sng" algn="ctr">
              <a:solidFill>
                <a:srgbClr val="FF0000"/>
              </a:solidFill>
              <a:prstDash val="sysDash"/>
              <a:miter lim="800000"/>
            </a:ln>
            <a:effectLst/>
          </p:spPr>
          <p:txBody>
            <a:bodyPr rtlCol="1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he-IL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cxnSp>
          <p:nvCxnSpPr>
            <p:cNvPr id="61" name="מחבר חץ ישר 109">
              <a:extLst>
                <a:ext uri="{FF2B5EF4-FFF2-40B4-BE49-F238E27FC236}">
                  <a16:creationId xmlns:a16="http://schemas.microsoft.com/office/drawing/2014/main" id="{531522BD-12B6-F9D0-3490-ED27FBB207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11217" y="3745341"/>
              <a:ext cx="930728" cy="1444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62" name="תיבת טקסט 105">
              <a:extLst>
                <a:ext uri="{FF2B5EF4-FFF2-40B4-BE49-F238E27FC236}">
                  <a16:creationId xmlns:a16="http://schemas.microsoft.com/office/drawing/2014/main" id="{9F8D7FD4-9FAE-C8B5-D86D-0FCE03C55462}"/>
                </a:ext>
              </a:extLst>
            </p:cNvPr>
            <p:cNvSpPr txBox="1"/>
            <p:nvPr/>
          </p:nvSpPr>
          <p:spPr>
            <a:xfrm>
              <a:off x="3425178" y="1804820"/>
              <a:ext cx="2547961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 w="0">
                    <a:solidFill>
                      <a:sysClr val="windowText" lastClr="000000"/>
                    </a:solidFill>
                  </a:ln>
                  <a:solidFill>
                    <a:srgbClr val="00006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Palatino-Roman"/>
                </a:rPr>
                <a:t>Spatial Smoothing</a:t>
              </a:r>
              <a:endParaRPr kumimoji="0" lang="he-IL" sz="1800" b="0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/>
              </a:endParaRPr>
            </a:p>
          </p:txBody>
        </p:sp>
        <p:grpSp>
          <p:nvGrpSpPr>
            <p:cNvPr id="63" name="קבוצה 4">
              <a:extLst>
                <a:ext uri="{FF2B5EF4-FFF2-40B4-BE49-F238E27FC236}">
                  <a16:creationId xmlns:a16="http://schemas.microsoft.com/office/drawing/2014/main" id="{01B38D26-C46F-0A04-A7E6-DA2E9B2CD57D}"/>
                </a:ext>
              </a:extLst>
            </p:cNvPr>
            <p:cNvGrpSpPr/>
            <p:nvPr/>
          </p:nvGrpSpPr>
          <p:grpSpPr>
            <a:xfrm>
              <a:off x="1197494" y="2518434"/>
              <a:ext cx="2300464" cy="2482368"/>
              <a:chOff x="3361252" y="2713971"/>
              <a:chExt cx="2300464" cy="2482368"/>
            </a:xfrm>
          </p:grpSpPr>
          <p:sp>
            <p:nvSpPr>
              <p:cNvPr id="90" name="מלבן: פינות מעוגלות 112">
                <a:extLst>
                  <a:ext uri="{FF2B5EF4-FFF2-40B4-BE49-F238E27FC236}">
                    <a16:creationId xmlns:a16="http://schemas.microsoft.com/office/drawing/2014/main" id="{814E0D60-1E58-A5DC-4B38-1FD749201BAD}"/>
                  </a:ext>
                </a:extLst>
              </p:cNvPr>
              <p:cNvSpPr/>
              <p:nvPr/>
            </p:nvSpPr>
            <p:spPr>
              <a:xfrm>
                <a:off x="4411602" y="2713971"/>
                <a:ext cx="1250114" cy="2482368"/>
              </a:xfrm>
              <a:prstGeom prst="roundRect">
                <a:avLst/>
              </a:prstGeom>
              <a:solidFill>
                <a:sysClr val="windowText" lastClr="000000">
                  <a:lumMod val="75000"/>
                  <a:lumOff val="25000"/>
                </a:sysClr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1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Divide</a:t>
                </a:r>
                <a:b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</a:b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into</a:t>
                </a:r>
                <a:b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</a:b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P </a:t>
                </a:r>
                <a:b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</a:b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subarray</a:t>
                </a:r>
                <a:endParaRPr kumimoji="0" lang="he-I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grpSp>
            <p:nvGrpSpPr>
              <p:cNvPr id="91" name="קבוצה 3">
                <a:extLst>
                  <a:ext uri="{FF2B5EF4-FFF2-40B4-BE49-F238E27FC236}">
                    <a16:creationId xmlns:a16="http://schemas.microsoft.com/office/drawing/2014/main" id="{3712CDB4-BA30-2DEE-62DF-D0F2BB4BE232}"/>
                  </a:ext>
                </a:extLst>
              </p:cNvPr>
              <p:cNvGrpSpPr/>
              <p:nvPr/>
            </p:nvGrpSpPr>
            <p:grpSpPr>
              <a:xfrm>
                <a:off x="3361252" y="3394811"/>
                <a:ext cx="1054359" cy="553345"/>
                <a:chOff x="3361252" y="3394811"/>
                <a:chExt cx="1054359" cy="553345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2" name="תיבת טקסט 119">
                      <a:extLst>
                        <a:ext uri="{FF2B5EF4-FFF2-40B4-BE49-F238E27FC236}">
                          <a16:creationId xmlns:a16="http://schemas.microsoft.com/office/drawing/2014/main" id="{347BA63C-1A61-4008-5206-BDE37D5CF77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361252" y="3394811"/>
                      <a:ext cx="1054359" cy="55322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1">
                      <a:spAutoFit/>
                    </a:bodyPr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kumimoji="0" lang="en-US" sz="18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0" lang="en-US" sz="18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kumimoji="0" lang="en-US" sz="18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oMath>
                        </m:oMathPara>
                      </a14:m>
                      <a:br>
                        <a:rPr kumimoji="0" lang="en-US" sz="1800" b="0" i="1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</a:br>
                      <a:r>
                        <a:rPr kumimoji="0" lang="en-US" sz="1050" b="0" i="1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a:t>j</a:t>
                      </a:r>
                      <a14:m>
                        <m:oMath xmlns:m="http://schemas.openxmlformats.org/officeDocument/2006/math">
                          <m:r>
                            <a:rPr kumimoji="0" lang="en-US" sz="105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kumimoji="0" lang="en-US" sz="105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kumimoji="0" lang="en-US" sz="105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,…,</m:t>
                          </m:r>
                          <m:r>
                            <a:rPr kumimoji="0" lang="en-US" sz="105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𝐽</m:t>
                          </m:r>
                        </m:oMath>
                      </a14:m>
                      <a:endParaRPr kumimoji="0" lang="he-IL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</a:endParaRPr>
                    </a:p>
                  </p:txBody>
                </p:sp>
              </mc:Choice>
              <mc:Fallback xmlns="">
                <p:sp>
                  <p:nvSpPr>
                    <p:cNvPr id="89" name="תיבת טקסט 119">
                      <a:extLst>
                        <a:ext uri="{FF2B5EF4-FFF2-40B4-BE49-F238E27FC236}">
                          <a16:creationId xmlns:a16="http://schemas.microsoft.com/office/drawing/2014/main" id="{7A21B64D-37AA-4893-A96B-B3ED10F53F1F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361252" y="3394811"/>
                      <a:ext cx="1054359" cy="553228"/>
                    </a:xfrm>
                    <a:prstGeom prst="rect">
                      <a:avLst/>
                    </a:prstGeom>
                    <a:blipFill>
                      <a:blip r:embed="rId3"/>
                      <a:stretch>
                        <a:fillRect b="-549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IL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93" name="מחבר חץ ישר 120">
                  <a:extLst>
                    <a:ext uri="{FF2B5EF4-FFF2-40B4-BE49-F238E27FC236}">
                      <a16:creationId xmlns:a16="http://schemas.microsoft.com/office/drawing/2014/main" id="{2D9251CA-C9FE-714D-F735-5D96C5CF60D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536490" y="3948156"/>
                  <a:ext cx="858416" cy="0"/>
                </a:xfrm>
                <a:prstGeom prst="straightConnector1">
                  <a:avLst/>
                </a:prstGeom>
                <a:noFill/>
                <a:ln w="28575" cap="flat" cmpd="sng" algn="ctr">
                  <a:solidFill>
                    <a:sysClr val="windowText" lastClr="000000"/>
                  </a:solidFill>
                  <a:prstDash val="solid"/>
                  <a:miter lim="800000"/>
                  <a:tailEnd type="triangle"/>
                </a:ln>
                <a:effectLst/>
              </p:spPr>
            </p:cxnSp>
          </p:grpSp>
        </p:grpSp>
        <p:grpSp>
          <p:nvGrpSpPr>
            <p:cNvPr id="64" name="קבוצה 9">
              <a:extLst>
                <a:ext uri="{FF2B5EF4-FFF2-40B4-BE49-F238E27FC236}">
                  <a16:creationId xmlns:a16="http://schemas.microsoft.com/office/drawing/2014/main" id="{F0C69771-A35C-377D-11C4-58A242C5840E}"/>
                </a:ext>
              </a:extLst>
            </p:cNvPr>
            <p:cNvGrpSpPr/>
            <p:nvPr/>
          </p:nvGrpSpPr>
          <p:grpSpPr>
            <a:xfrm>
              <a:off x="3317746" y="2419732"/>
              <a:ext cx="2304473" cy="582365"/>
              <a:chOff x="3323348" y="2477301"/>
              <a:chExt cx="2304473" cy="58236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4" name="תיבת טקסט 108">
                    <a:extLst>
                      <a:ext uri="{FF2B5EF4-FFF2-40B4-BE49-F238E27FC236}">
                        <a16:creationId xmlns:a16="http://schemas.microsoft.com/office/drawing/2014/main" id="{9C1A81D6-F924-7658-B105-EA6863E47A05}"/>
                      </a:ext>
                    </a:extLst>
                  </p:cNvPr>
                  <p:cNvSpPr txBox="1"/>
                  <p:nvPr/>
                </p:nvSpPr>
                <p:spPr>
                  <a:xfrm>
                    <a:off x="3323348" y="2481809"/>
                    <a:ext cx="876301" cy="391646"/>
                  </a:xfrm>
                  <a:prstGeom prst="rect">
                    <a:avLst/>
                  </a:prstGeom>
                  <a:noFill/>
                </p:spPr>
                <p:txBody>
                  <a:bodyPr wrap="square" rtlCol="1">
                    <a:spAutoFit/>
                  </a:bodyPr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0" lang="en-US" sz="1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en-US" sz="1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en-US" sz="1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kumimoji="0" lang="en-US" sz="1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kumimoji="0" lang="he-IL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endParaRPr>
                  </a:p>
                </p:txBody>
              </p:sp>
            </mc:Choice>
            <mc:Fallback xmlns="">
              <p:sp>
                <p:nvSpPr>
                  <p:cNvPr id="81" name="תיבת טקסט 108">
                    <a:extLst>
                      <a:ext uri="{FF2B5EF4-FFF2-40B4-BE49-F238E27FC236}">
                        <a16:creationId xmlns:a16="http://schemas.microsoft.com/office/drawing/2014/main" id="{34B31AC7-3CD0-0F0D-8FB8-CFBD84556A2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323348" y="2481809"/>
                    <a:ext cx="876301" cy="391646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b="-7692"/>
                    </a:stretch>
                  </a:blipFill>
                </p:spPr>
                <p:txBody>
                  <a:bodyPr/>
                  <a:lstStyle/>
                  <a:p>
                    <a:r>
                      <a:rPr lang="en-I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85" name="מחבר חץ ישר 121">
                <a:extLst>
                  <a:ext uri="{FF2B5EF4-FFF2-40B4-BE49-F238E27FC236}">
                    <a16:creationId xmlns:a16="http://schemas.microsoft.com/office/drawing/2014/main" id="{F386B56C-360E-5304-9A3D-009FAAD5BBE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12604" y="2853814"/>
                <a:ext cx="670244" cy="3360"/>
              </a:xfrm>
              <a:prstGeom prst="straightConnector1">
                <a:avLst/>
              </a:prstGeom>
              <a:noFill/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grpSp>
            <p:nvGrpSpPr>
              <p:cNvPr id="86" name="קבוצה 7">
                <a:extLst>
                  <a:ext uri="{FF2B5EF4-FFF2-40B4-BE49-F238E27FC236}">
                    <a16:creationId xmlns:a16="http://schemas.microsoft.com/office/drawing/2014/main" id="{09E4435B-656A-0671-0D93-E4AE1AABC6AF}"/>
                  </a:ext>
                </a:extLst>
              </p:cNvPr>
              <p:cNvGrpSpPr/>
              <p:nvPr/>
            </p:nvGrpSpPr>
            <p:grpSpPr>
              <a:xfrm>
                <a:off x="4200358" y="2477301"/>
                <a:ext cx="1427463" cy="582365"/>
                <a:chOff x="4200358" y="2477301"/>
                <a:chExt cx="1427463" cy="582365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7" name="תיבת טקסט 27">
                      <a:extLst>
                        <a:ext uri="{FF2B5EF4-FFF2-40B4-BE49-F238E27FC236}">
                          <a16:creationId xmlns:a16="http://schemas.microsoft.com/office/drawing/2014/main" id="{98AB7858-15BD-0457-5E0B-C527025735B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573462" y="2477301"/>
                      <a:ext cx="1054359" cy="37651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1">
                      <a:spAutoFit/>
                    </a:bodyPr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acc>
                              <m:accPr>
                                <m:chr m:val="̂"/>
                                <m:ctrlPr>
                                  <a:rPr kumimoji="0" lang="he-IL" sz="18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kumimoji="0" lang="en-US" sz="1800" b="0" i="1" u="none" strike="noStrike" kern="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800" b="0" i="1" u="none" strike="noStrike" kern="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kumimoji="0" lang="en-US" sz="1800" b="0" i="1" u="none" strike="noStrike" kern="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kumimoji="0" lang="en-US" sz="1800" b="0" i="1" u="none" strike="noStrike" kern="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acc>
                          </m:oMath>
                        </m:oMathPara>
                      </a14:m>
                      <a:endParaRPr kumimoji="0" lang="he-IL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</a:endParaRPr>
                    </a:p>
                  </p:txBody>
                </p:sp>
              </mc:Choice>
              <mc:Fallback xmlns="">
                <p:sp>
                  <p:nvSpPr>
                    <p:cNvPr id="84" name="תיבת טקסט 27">
                      <a:extLst>
                        <a:ext uri="{FF2B5EF4-FFF2-40B4-BE49-F238E27FC236}">
                          <a16:creationId xmlns:a16="http://schemas.microsoft.com/office/drawing/2014/main" id="{AED4186A-7577-5AB2-F85F-22A6DBDAA6EE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573462" y="2477301"/>
                      <a:ext cx="1054359" cy="376513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 r="-25434" b="-327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IL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88" name="מחבר חץ ישר 28">
                  <a:extLst>
                    <a:ext uri="{FF2B5EF4-FFF2-40B4-BE49-F238E27FC236}">
                      <a16:creationId xmlns:a16="http://schemas.microsoft.com/office/drawing/2014/main" id="{C8A27283-3AB3-9E3E-2C67-33D8C83D844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012121" y="2853814"/>
                  <a:ext cx="538066" cy="0"/>
                </a:xfrm>
                <a:prstGeom prst="straightConnector1">
                  <a:avLst/>
                </a:prstGeom>
                <a:noFill/>
                <a:ln w="28575" cap="flat" cmpd="sng" algn="ctr">
                  <a:solidFill>
                    <a:sysClr val="windowText" lastClr="000000"/>
                  </a:solidFill>
                  <a:prstDash val="solid"/>
                  <a:miter lim="800000"/>
                  <a:tailEnd type="triangle"/>
                </a:ln>
                <a:effectLst/>
              </p:spPr>
            </p:cxnSp>
            <p:sp>
              <p:nvSpPr>
                <p:cNvPr id="89" name="מלבן: פינות מעוגלות 29">
                  <a:extLst>
                    <a:ext uri="{FF2B5EF4-FFF2-40B4-BE49-F238E27FC236}">
                      <a16:creationId xmlns:a16="http://schemas.microsoft.com/office/drawing/2014/main" id="{BD34CF7E-2225-127E-03AC-D816F5AB0BCA}"/>
                    </a:ext>
                  </a:extLst>
                </p:cNvPr>
                <p:cNvSpPr/>
                <p:nvPr/>
              </p:nvSpPr>
              <p:spPr>
                <a:xfrm>
                  <a:off x="4200358" y="2590225"/>
                  <a:ext cx="811763" cy="469441"/>
                </a:xfrm>
                <a:prstGeom prst="roundRect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1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rPr>
                    <a:t>Empirical</a:t>
                  </a:r>
                  <a:br>
                    <a:rPr kumimoji="0" lang="en-US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rPr>
                  </a:br>
                  <a:r>
                    <a:rPr kumimoji="0" lang="en-US" sz="1000" b="0" i="0" u="none" strike="noStrike" kern="0" cap="none" spc="0" normalizeH="0" baseline="0" noProof="0" dirty="0" err="1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rPr>
                    <a:t>Cov</a:t>
                  </a:r>
                  <a:endParaRPr kumimoji="0" lang="he-IL" sz="10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</p:grpSp>
        </p:grpSp>
        <p:grpSp>
          <p:nvGrpSpPr>
            <p:cNvPr id="65" name="קבוצה 8">
              <a:extLst>
                <a:ext uri="{FF2B5EF4-FFF2-40B4-BE49-F238E27FC236}">
                  <a16:creationId xmlns:a16="http://schemas.microsoft.com/office/drawing/2014/main" id="{38FDF968-620E-2207-52E7-0F9235CC1104}"/>
                </a:ext>
              </a:extLst>
            </p:cNvPr>
            <p:cNvGrpSpPr/>
            <p:nvPr/>
          </p:nvGrpSpPr>
          <p:grpSpPr>
            <a:xfrm>
              <a:off x="3317746" y="3035832"/>
              <a:ext cx="4354722" cy="642568"/>
              <a:chOff x="3311444" y="2968029"/>
              <a:chExt cx="4354722" cy="642568"/>
            </a:xfrm>
          </p:grpSpPr>
          <p:grpSp>
            <p:nvGrpSpPr>
              <p:cNvPr id="76" name="קבוצה 36">
                <a:extLst>
                  <a:ext uri="{FF2B5EF4-FFF2-40B4-BE49-F238E27FC236}">
                    <a16:creationId xmlns:a16="http://schemas.microsoft.com/office/drawing/2014/main" id="{C522297A-8CC9-527A-D242-D609A6943558}"/>
                  </a:ext>
                </a:extLst>
              </p:cNvPr>
              <p:cNvGrpSpPr/>
              <p:nvPr/>
            </p:nvGrpSpPr>
            <p:grpSpPr>
              <a:xfrm>
                <a:off x="3311444" y="2968029"/>
                <a:ext cx="876301" cy="413318"/>
                <a:chOff x="3320090" y="4314849"/>
                <a:chExt cx="876301" cy="413318"/>
              </a:xfrm>
            </p:grpSpPr>
            <p:cxnSp>
              <p:nvCxnSpPr>
                <p:cNvPr id="82" name="מחבר חץ ישר 37">
                  <a:extLst>
                    <a:ext uri="{FF2B5EF4-FFF2-40B4-BE49-F238E27FC236}">
                      <a16:creationId xmlns:a16="http://schemas.microsoft.com/office/drawing/2014/main" id="{CE4434D5-1193-C3A6-5844-B1BA1A067E2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512604" y="4724807"/>
                  <a:ext cx="670244" cy="3360"/>
                </a:xfrm>
                <a:prstGeom prst="straightConnector1">
                  <a:avLst/>
                </a:prstGeom>
                <a:noFill/>
                <a:ln w="28575" cap="flat" cmpd="sng" algn="ctr">
                  <a:solidFill>
                    <a:sysClr val="windowText" lastClr="000000"/>
                  </a:solidFill>
                  <a:prstDash val="solid"/>
                  <a:miter lim="800000"/>
                  <a:tailEnd type="triangle"/>
                </a:ln>
                <a:effectLst/>
              </p:spPr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3" name="תיבת טקסט 38">
                      <a:extLst>
                        <a:ext uri="{FF2B5EF4-FFF2-40B4-BE49-F238E27FC236}">
                          <a16:creationId xmlns:a16="http://schemas.microsoft.com/office/drawing/2014/main" id="{FFC6444F-C4AD-352F-3E4B-FAB54E0D2AE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320090" y="4314849"/>
                      <a:ext cx="876301" cy="391646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1">
                      <a:spAutoFit/>
                    </a:bodyPr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kumimoji="0" lang="en-US" sz="18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0" lang="en-US" sz="18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kumimoji="0" lang="en-US" sz="18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kumimoji="0" lang="en-US" sz="18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oMath>
                        </m:oMathPara>
                      </a14:m>
                      <a:endParaRPr kumimoji="0" lang="he-IL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</a:endParaRPr>
                    </a:p>
                  </p:txBody>
                </p:sp>
              </mc:Choice>
              <mc:Fallback xmlns="">
                <p:sp>
                  <p:nvSpPr>
                    <p:cNvPr id="80" name="תיבת טקסט 38">
                      <a:extLst>
                        <a:ext uri="{FF2B5EF4-FFF2-40B4-BE49-F238E27FC236}">
                          <a16:creationId xmlns:a16="http://schemas.microsoft.com/office/drawing/2014/main" id="{D748FB22-1C91-3A7A-416F-A655E603EE16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320090" y="4314849"/>
                      <a:ext cx="876301" cy="391646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 b="-781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IL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77" name="קבוצה 40">
                <a:extLst>
                  <a:ext uri="{FF2B5EF4-FFF2-40B4-BE49-F238E27FC236}">
                    <a16:creationId xmlns:a16="http://schemas.microsoft.com/office/drawing/2014/main" id="{2CA81A35-2711-065C-DE57-FF4721739051}"/>
                  </a:ext>
                </a:extLst>
              </p:cNvPr>
              <p:cNvGrpSpPr/>
              <p:nvPr/>
            </p:nvGrpSpPr>
            <p:grpSpPr>
              <a:xfrm>
                <a:off x="4182852" y="2995873"/>
                <a:ext cx="3483314" cy="614724"/>
                <a:chOff x="4200358" y="2477301"/>
                <a:chExt cx="3483314" cy="614724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8" name="תיבת טקסט 41">
                      <a:extLst>
                        <a:ext uri="{FF2B5EF4-FFF2-40B4-BE49-F238E27FC236}">
                          <a16:creationId xmlns:a16="http://schemas.microsoft.com/office/drawing/2014/main" id="{572440A7-4906-FD95-718D-569898CBC32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573462" y="2477301"/>
                      <a:ext cx="1054359" cy="37651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1">
                      <a:spAutoFit/>
                    </a:bodyPr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acc>
                              <m:accPr>
                                <m:chr m:val="̂"/>
                                <m:ctrlPr>
                                  <a:rPr kumimoji="0" lang="he-IL" sz="18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kumimoji="0" lang="en-US" sz="1800" b="0" i="1" u="none" strike="noStrike" kern="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800" b="0" i="1" u="none" strike="noStrike" kern="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kumimoji="0" lang="en-US" sz="1800" b="0" i="1" u="none" strike="noStrike" kern="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kumimoji="0" lang="en-US" sz="1800" b="0" i="1" u="none" strike="noStrike" kern="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acc>
                          </m:oMath>
                        </m:oMathPara>
                      </a14:m>
                      <a:endParaRPr kumimoji="0" lang="he-IL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</a:endParaRPr>
                    </a:p>
                  </p:txBody>
                </p:sp>
              </mc:Choice>
              <mc:Fallback xmlns="">
                <p:sp>
                  <p:nvSpPr>
                    <p:cNvPr id="75" name="תיבת טקסט 41">
                      <a:extLst>
                        <a:ext uri="{FF2B5EF4-FFF2-40B4-BE49-F238E27FC236}">
                          <a16:creationId xmlns:a16="http://schemas.microsoft.com/office/drawing/2014/main" id="{E657C71E-3771-738F-71D1-6CAE28944D10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573462" y="2477301"/>
                      <a:ext cx="1054359" cy="376513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 r="-25434" b="-161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IL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79" name="מחבר חץ ישר 42">
                  <a:extLst>
                    <a:ext uri="{FF2B5EF4-FFF2-40B4-BE49-F238E27FC236}">
                      <a16:creationId xmlns:a16="http://schemas.microsoft.com/office/drawing/2014/main" id="{7B22C607-D00B-0A0D-0542-CFEF9320BE9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012121" y="2853814"/>
                  <a:ext cx="538066" cy="0"/>
                </a:xfrm>
                <a:prstGeom prst="straightConnector1">
                  <a:avLst/>
                </a:prstGeom>
                <a:noFill/>
                <a:ln w="28575" cap="flat" cmpd="sng" algn="ctr">
                  <a:solidFill>
                    <a:sysClr val="windowText" lastClr="000000"/>
                  </a:solidFill>
                  <a:prstDash val="solid"/>
                  <a:miter lim="800000"/>
                  <a:tailEnd type="triangle"/>
                </a:ln>
                <a:effectLst/>
              </p:spPr>
            </p:cxnSp>
            <p:sp>
              <p:nvSpPr>
                <p:cNvPr id="80" name="מלבן: פינות מעוגלות 43">
                  <a:extLst>
                    <a:ext uri="{FF2B5EF4-FFF2-40B4-BE49-F238E27FC236}">
                      <a16:creationId xmlns:a16="http://schemas.microsoft.com/office/drawing/2014/main" id="{580919BB-2F28-4AB0-7811-8901873014DC}"/>
                    </a:ext>
                  </a:extLst>
                </p:cNvPr>
                <p:cNvSpPr/>
                <p:nvPr/>
              </p:nvSpPr>
              <p:spPr>
                <a:xfrm>
                  <a:off x="4200358" y="2590225"/>
                  <a:ext cx="811763" cy="469441"/>
                </a:xfrm>
                <a:prstGeom prst="roundRect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1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rPr>
                    <a:t>Empirical</a:t>
                  </a:r>
                  <a:br>
                    <a:rPr kumimoji="0" lang="en-US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rPr>
                  </a:br>
                  <a:r>
                    <a:rPr kumimoji="0" lang="en-US" sz="1000" b="0" i="0" u="none" strike="noStrike" kern="0" cap="none" spc="0" normalizeH="0" baseline="0" noProof="0" dirty="0" err="1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rPr>
                    <a:t>Cov</a:t>
                  </a:r>
                  <a:endParaRPr kumimoji="0" lang="he-IL" sz="10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1" name="תיבת טקסט 61">
                      <a:extLst>
                        <a:ext uri="{FF2B5EF4-FFF2-40B4-BE49-F238E27FC236}">
                          <a16:creationId xmlns:a16="http://schemas.microsoft.com/office/drawing/2014/main" id="{724E9EE2-886B-D161-CF19-73EC78B05AB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629313" y="2646647"/>
                      <a:ext cx="1054359" cy="44537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1">
                      <a:spAutoFit/>
                    </a:bodyPr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acc>
                              <m:accPr>
                                <m:chr m:val="̂"/>
                                <m:ctrlPr>
                                  <a:rPr kumimoji="0" lang="he-IL" sz="18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bar>
                                  <m:barPr>
                                    <m:pos m:val="top"/>
                                    <m:ctrlPr>
                                      <a:rPr kumimoji="0" lang="he-IL" sz="1800" b="0" i="1" u="none" strike="noStrike" kern="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</a:rPr>
                                    </m:ctrlPr>
                                  </m:barPr>
                                  <m:e>
                                    <m:sSub>
                                      <m:sSubPr>
                                        <m:ctrlPr>
                                          <a:rPr kumimoji="0" lang="en-US" sz="1800" b="0" i="1" u="none" strike="noStrike" kern="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0" lang="en-US" sz="1800" b="0" i="1" u="none" strike="noStrike" kern="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</a:rPr>
                                          <m:t>𝑅</m:t>
                                        </m:r>
                                      </m:e>
                                      <m:sub>
                                        <m:r>
                                          <a:rPr kumimoji="0" lang="en-US" sz="1800" b="0" i="1" u="none" strike="noStrike" kern="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</m:e>
                                </m:bar>
                              </m:e>
                            </m:acc>
                          </m:oMath>
                        </m:oMathPara>
                      </a14:m>
                      <a:endParaRPr kumimoji="0" lang="he-IL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</a:endParaRPr>
                    </a:p>
                  </p:txBody>
                </p:sp>
              </mc:Choice>
              <mc:Fallback xmlns="">
                <p:sp>
                  <p:nvSpPr>
                    <p:cNvPr id="78" name="תיבת טקסט 61">
                      <a:extLst>
                        <a:ext uri="{FF2B5EF4-FFF2-40B4-BE49-F238E27FC236}">
                          <a16:creationId xmlns:a16="http://schemas.microsoft.com/office/drawing/2014/main" id="{600A0861-AC1A-C574-5091-7F2CF56B18FA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629313" y="2646647"/>
                      <a:ext cx="1054359" cy="445378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 r="-2485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IL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grpSp>
          <p:nvGrpSpPr>
            <p:cNvPr id="66" name="קבוצה 46">
              <a:extLst>
                <a:ext uri="{FF2B5EF4-FFF2-40B4-BE49-F238E27FC236}">
                  <a16:creationId xmlns:a16="http://schemas.microsoft.com/office/drawing/2014/main" id="{02678E53-0825-4F0E-EA24-58E7DC0A7806}"/>
                </a:ext>
              </a:extLst>
            </p:cNvPr>
            <p:cNvGrpSpPr/>
            <p:nvPr/>
          </p:nvGrpSpPr>
          <p:grpSpPr>
            <a:xfrm>
              <a:off x="3317746" y="4150413"/>
              <a:ext cx="2298871" cy="610209"/>
              <a:chOff x="3311444" y="2968029"/>
              <a:chExt cx="2298871" cy="610209"/>
            </a:xfrm>
          </p:grpSpPr>
          <p:grpSp>
            <p:nvGrpSpPr>
              <p:cNvPr id="69" name="קבוצה 47">
                <a:extLst>
                  <a:ext uri="{FF2B5EF4-FFF2-40B4-BE49-F238E27FC236}">
                    <a16:creationId xmlns:a16="http://schemas.microsoft.com/office/drawing/2014/main" id="{0C6D45A1-B960-B3E3-7A27-C82EE6D2CB91}"/>
                  </a:ext>
                </a:extLst>
              </p:cNvPr>
              <p:cNvGrpSpPr/>
              <p:nvPr/>
            </p:nvGrpSpPr>
            <p:grpSpPr>
              <a:xfrm>
                <a:off x="3311444" y="2968029"/>
                <a:ext cx="876301" cy="413318"/>
                <a:chOff x="3320090" y="4314849"/>
                <a:chExt cx="876301" cy="413318"/>
              </a:xfrm>
            </p:grpSpPr>
            <p:cxnSp>
              <p:nvCxnSpPr>
                <p:cNvPr id="74" name="מחבר חץ ישר 52">
                  <a:extLst>
                    <a:ext uri="{FF2B5EF4-FFF2-40B4-BE49-F238E27FC236}">
                      <a16:creationId xmlns:a16="http://schemas.microsoft.com/office/drawing/2014/main" id="{9B0ECFEC-56F6-5385-EB40-415D198CA06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512604" y="4724807"/>
                  <a:ext cx="670244" cy="3360"/>
                </a:xfrm>
                <a:prstGeom prst="straightConnector1">
                  <a:avLst/>
                </a:prstGeom>
                <a:noFill/>
                <a:ln w="28575" cap="flat" cmpd="sng" algn="ctr">
                  <a:solidFill>
                    <a:sysClr val="windowText" lastClr="000000"/>
                  </a:solidFill>
                  <a:prstDash val="solid"/>
                  <a:miter lim="800000"/>
                  <a:tailEnd type="triangle"/>
                </a:ln>
                <a:effectLst/>
              </p:spPr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5" name="תיבת טקסט 53">
                      <a:extLst>
                        <a:ext uri="{FF2B5EF4-FFF2-40B4-BE49-F238E27FC236}">
                          <a16:creationId xmlns:a16="http://schemas.microsoft.com/office/drawing/2014/main" id="{40F3E127-F304-1884-C9C1-8795453C380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320090" y="4314849"/>
                      <a:ext cx="876301" cy="391646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1">
                      <a:spAutoFit/>
                    </a:bodyPr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kumimoji="0" lang="en-US" sz="18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0" lang="en-US" sz="18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kumimoji="0" lang="en-US" sz="18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kumimoji="0" lang="en-GB" sz="18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sub>
                            </m:sSub>
                          </m:oMath>
                        </m:oMathPara>
                      </a14:m>
                      <a:endParaRPr kumimoji="0" lang="he-IL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</a:endParaRPr>
                    </a:p>
                  </p:txBody>
                </p:sp>
              </mc:Choice>
              <mc:Fallback xmlns="">
                <p:sp>
                  <p:nvSpPr>
                    <p:cNvPr id="72" name="תיבת טקסט 53">
                      <a:extLst>
                        <a:ext uri="{FF2B5EF4-FFF2-40B4-BE49-F238E27FC236}">
                          <a16:creationId xmlns:a16="http://schemas.microsoft.com/office/drawing/2014/main" id="{DEC790F2-8337-8CE3-C0B4-C1B1DECF0FD8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320090" y="4314849"/>
                      <a:ext cx="876301" cy="391646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 b="-769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IL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70" name="קבוצה 48">
                <a:extLst>
                  <a:ext uri="{FF2B5EF4-FFF2-40B4-BE49-F238E27FC236}">
                    <a16:creationId xmlns:a16="http://schemas.microsoft.com/office/drawing/2014/main" id="{5DD8CC14-EFD3-0B77-0E7C-66B5B367B072}"/>
                  </a:ext>
                </a:extLst>
              </p:cNvPr>
              <p:cNvGrpSpPr/>
              <p:nvPr/>
            </p:nvGrpSpPr>
            <p:grpSpPr>
              <a:xfrm>
                <a:off x="4182852" y="2995873"/>
                <a:ext cx="1427463" cy="582365"/>
                <a:chOff x="4200358" y="2477301"/>
                <a:chExt cx="1427463" cy="582365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1" name="תיבת טקסט 49">
                      <a:extLst>
                        <a:ext uri="{FF2B5EF4-FFF2-40B4-BE49-F238E27FC236}">
                          <a16:creationId xmlns:a16="http://schemas.microsoft.com/office/drawing/2014/main" id="{A8CDF827-7F9F-B455-773B-B71BF8CA214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573462" y="2477301"/>
                      <a:ext cx="1054359" cy="37651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1">
                      <a:spAutoFit/>
                    </a:bodyPr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acc>
                              <m:accPr>
                                <m:chr m:val="̂"/>
                                <m:ctrlPr>
                                  <a:rPr kumimoji="0" lang="he-IL" sz="18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kumimoji="0" lang="en-US" sz="1800" b="0" i="1" u="none" strike="noStrike" kern="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800" b="0" i="1" u="none" strike="noStrike" kern="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kumimoji="0" lang="en-US" sz="1800" b="0" i="1" u="none" strike="noStrike" kern="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kumimoji="0" lang="en-GB" sz="1800" b="0" i="1" u="none" strike="noStrike" kern="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sub>
                                </m:sSub>
                              </m:e>
                            </m:acc>
                          </m:oMath>
                        </m:oMathPara>
                      </a14:m>
                      <a:endParaRPr kumimoji="0" lang="he-IL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</a:endParaRPr>
                    </a:p>
                  </p:txBody>
                </p:sp>
              </mc:Choice>
              <mc:Fallback xmlns="">
                <p:sp>
                  <p:nvSpPr>
                    <p:cNvPr id="68" name="תיבת טקסט 49">
                      <a:extLst>
                        <a:ext uri="{FF2B5EF4-FFF2-40B4-BE49-F238E27FC236}">
                          <a16:creationId xmlns:a16="http://schemas.microsoft.com/office/drawing/2014/main" id="{3E6DA3CE-1CD4-773E-CAE7-27E31F85D72D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573462" y="2477301"/>
                      <a:ext cx="1054359" cy="376513"/>
                    </a:xfrm>
                    <a:prstGeom prst="rect">
                      <a:avLst/>
                    </a:prstGeom>
                    <a:blipFill>
                      <a:blip r:embed="rId10"/>
                      <a:stretch>
                        <a:fillRect r="-25434" b="-161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IL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72" name="מחבר חץ ישר 50">
                  <a:extLst>
                    <a:ext uri="{FF2B5EF4-FFF2-40B4-BE49-F238E27FC236}">
                      <a16:creationId xmlns:a16="http://schemas.microsoft.com/office/drawing/2014/main" id="{C747D207-CC1E-BD12-2D49-7EFB8CE6B0B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012121" y="2853814"/>
                  <a:ext cx="538066" cy="0"/>
                </a:xfrm>
                <a:prstGeom prst="straightConnector1">
                  <a:avLst/>
                </a:prstGeom>
                <a:noFill/>
                <a:ln w="28575" cap="flat" cmpd="sng" algn="ctr">
                  <a:solidFill>
                    <a:sysClr val="windowText" lastClr="000000"/>
                  </a:solidFill>
                  <a:prstDash val="solid"/>
                  <a:miter lim="800000"/>
                  <a:tailEnd type="triangle"/>
                </a:ln>
                <a:effectLst/>
              </p:spPr>
            </p:cxnSp>
            <p:sp>
              <p:nvSpPr>
                <p:cNvPr id="73" name="מלבן: פינות מעוגלות 51">
                  <a:extLst>
                    <a:ext uri="{FF2B5EF4-FFF2-40B4-BE49-F238E27FC236}">
                      <a16:creationId xmlns:a16="http://schemas.microsoft.com/office/drawing/2014/main" id="{B53A3E44-1AC4-8AD8-2407-8929362C1F7D}"/>
                    </a:ext>
                  </a:extLst>
                </p:cNvPr>
                <p:cNvSpPr/>
                <p:nvPr/>
              </p:nvSpPr>
              <p:spPr>
                <a:xfrm>
                  <a:off x="4200358" y="2590225"/>
                  <a:ext cx="811763" cy="469441"/>
                </a:xfrm>
                <a:prstGeom prst="roundRect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1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rPr>
                    <a:t>Empirical</a:t>
                  </a:r>
                  <a:br>
                    <a:rPr kumimoji="0" lang="en-US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rPr>
                  </a:br>
                  <a:r>
                    <a:rPr kumimoji="0" lang="en-US" sz="1000" b="0" i="0" u="none" strike="noStrike" kern="0" cap="none" spc="0" normalizeH="0" baseline="0" noProof="0" dirty="0" err="1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rPr>
                    <a:t>Cov</a:t>
                  </a:r>
                  <a:endParaRPr kumimoji="0" lang="he-IL" sz="10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</p:grpSp>
        </p:grpSp>
        <p:cxnSp>
          <p:nvCxnSpPr>
            <p:cNvPr id="67" name="מחבר ישר 11">
              <a:extLst>
                <a:ext uri="{FF2B5EF4-FFF2-40B4-BE49-F238E27FC236}">
                  <a16:creationId xmlns:a16="http://schemas.microsoft.com/office/drawing/2014/main" id="{2CA5517E-FD40-FF2E-EF11-0B31B44A1AD4}"/>
                </a:ext>
              </a:extLst>
            </p:cNvPr>
            <p:cNvCxnSpPr/>
            <p:nvPr/>
          </p:nvCxnSpPr>
          <p:spPr>
            <a:xfrm>
              <a:off x="4562258" y="3747404"/>
              <a:ext cx="0" cy="430853"/>
            </a:xfrm>
            <a:prstGeom prst="line">
              <a:avLst/>
            </a:prstGeom>
            <a:noFill/>
            <a:ln w="31750" cap="flat" cmpd="sng" algn="ctr">
              <a:solidFill>
                <a:sysClr val="windowText" lastClr="000000"/>
              </a:solidFill>
              <a:prstDash val="sysDot"/>
              <a:miter lim="800000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מלבן: פינות מעוגלות 57">
                  <a:extLst>
                    <a:ext uri="{FF2B5EF4-FFF2-40B4-BE49-F238E27FC236}">
                      <a16:creationId xmlns:a16="http://schemas.microsoft.com/office/drawing/2014/main" id="{11FE54B1-9CCA-CAE1-430C-CD780F56A443}"/>
                    </a:ext>
                  </a:extLst>
                </p:cNvPr>
                <p:cNvSpPr/>
                <p:nvPr/>
              </p:nvSpPr>
              <p:spPr>
                <a:xfrm>
                  <a:off x="5552844" y="2532656"/>
                  <a:ext cx="1250114" cy="2482368"/>
                </a:xfrm>
                <a:prstGeom prst="roundRect">
                  <a:avLst/>
                </a:prstGeom>
                <a:solidFill>
                  <a:srgbClr val="FFC000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1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kumimoji="0" lang="en-GB" sz="2000" b="1" i="1" u="none" strike="noStrike" kern="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Arial" panose="020B0604020202020204" pitchFamily="34" charset="0"/>
                              </a:rPr>
                            </m:ctrlPr>
                          </m:fPr>
                          <m:num>
                            <m:r>
                              <a:rPr kumimoji="0" lang="en-GB" sz="2000" b="1" i="1" u="none" strike="noStrike" kern="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Arial" panose="020B0604020202020204" pitchFamily="34" charset="0"/>
                              </a:rPr>
                              <m:t>𝟏</m:t>
                            </m:r>
                          </m:num>
                          <m:den>
                            <m:r>
                              <a:rPr kumimoji="0" lang="en-GB" sz="2000" b="1" i="1" u="none" strike="noStrike" kern="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Arial" panose="020B0604020202020204" pitchFamily="34" charset="0"/>
                              </a:rPr>
                              <m:t>𝑷</m:t>
                            </m:r>
                          </m:den>
                        </m:f>
                        <m:r>
                          <a:rPr kumimoji="0" lang="en-GB" sz="2000" b="1" i="1" u="none" strike="noStrike" kern="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 panose="020B0604020202020204" pitchFamily="34" charset="0"/>
                          </a:rPr>
                          <m:t>∑(∗)</m:t>
                        </m:r>
                      </m:oMath>
                    </m:oMathPara>
                  </a14:m>
                  <a:endParaRPr kumimoji="0" lang="he-IL" sz="20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65" name="מלבן: פינות מעוגלות 57">
                  <a:extLst>
                    <a:ext uri="{FF2B5EF4-FFF2-40B4-BE49-F238E27FC236}">
                      <a16:creationId xmlns:a16="http://schemas.microsoft.com/office/drawing/2014/main" id="{228ED072-51AA-CA73-D5C3-FAE9DA53873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52844" y="2532656"/>
                  <a:ext cx="1250114" cy="2482368"/>
                </a:xfrm>
                <a:prstGeom prst="round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95" name="TextBox 94">
            <a:extLst>
              <a:ext uri="{FF2B5EF4-FFF2-40B4-BE49-F238E27FC236}">
                <a16:creationId xmlns:a16="http://schemas.microsoft.com/office/drawing/2014/main" id="{67A5DDE3-96EA-29AB-B758-606DEB703F6B}"/>
              </a:ext>
            </a:extLst>
          </p:cNvPr>
          <p:cNvSpPr txBox="1"/>
          <p:nvPr/>
        </p:nvSpPr>
        <p:spPr>
          <a:xfrm>
            <a:off x="2582107" y="87102"/>
            <a:ext cx="679227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57200">
              <a:defRPr/>
            </a:pPr>
            <a:r>
              <a:rPr lang="en-US" sz="4000" b="1" cap="all" dirty="0">
                <a:ln w="28575">
                  <a:solidFill>
                    <a:srgbClr val="000066"/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MVDR improvements</a:t>
            </a:r>
          </a:p>
        </p:txBody>
      </p:sp>
    </p:spTree>
    <p:extLst>
      <p:ext uri="{BB962C8B-B14F-4D97-AF65-F5344CB8AC3E}">
        <p14:creationId xmlns:p14="http://schemas.microsoft.com/office/powerpoint/2010/main" val="8911458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1" name="Content Placeholder 2">
                <a:extLst>
                  <a:ext uri="{FF2B5EF4-FFF2-40B4-BE49-F238E27FC236}">
                    <a16:creationId xmlns:a16="http://schemas.microsoft.com/office/drawing/2014/main" id="{4137A2E6-0A4B-057B-40A1-10ECB80F00C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13477" y="810424"/>
                <a:ext cx="11129536" cy="5237151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r" defTabSz="457200" rtl="1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20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  <a:lvl2pPr marL="742950" indent="-285750" algn="r" defTabSz="457200" rtl="1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8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2pPr>
                <a:lvl3pPr marL="1143000" indent="-228600" algn="r" defTabSz="457200" rtl="1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6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3pPr>
                <a:lvl4pPr marL="1600200" indent="-228600" algn="r" defTabSz="457200" rtl="1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4pPr>
                <a:lvl5pPr marL="2057400" indent="-228600" algn="r" defTabSz="457200" rtl="1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5pPr>
                <a:lvl6pPr marL="2514600" indent="-228600" algn="r" defTabSz="457200" rtl="1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6pPr>
                <a:lvl7pPr marL="2971800" indent="-228600" algn="r" defTabSz="457200" rtl="1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7pPr>
                <a:lvl8pPr marL="3429000" indent="-228600" algn="r" defTabSz="457200" rtl="1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8pPr>
                <a:lvl9pPr marL="3886200" indent="-228600" algn="r" defTabSz="457200" rtl="1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9pPr>
              </a:lstStyle>
              <a:p>
                <a:pPr marR="0" lvl="0" algn="l" rtl="0" fontAlgn="auto">
                  <a:lnSpc>
                    <a:spcPct val="100000"/>
                  </a:lnSpc>
                  <a:buClr>
                    <a:srgbClr val="B31166">
                      <a:lumMod val="60000"/>
                      <a:lumOff val="40000"/>
                    </a:srgbClr>
                  </a:buClr>
                  <a:tabLst/>
                  <a:defRPr/>
                </a:pPr>
                <a:r>
                  <a:rPr lang="en-US" sz="2400" b="1" dirty="0">
                    <a:ln w="19050">
                      <a:solidFill>
                        <a:schemeClr val="bg1"/>
                      </a:solidFill>
                    </a:ln>
                    <a:solidFill>
                      <a:srgbClr val="002060"/>
                    </a:solidFill>
                  </a:rPr>
                  <a:t>Diagonal Loading</a:t>
                </a:r>
              </a:p>
              <a:p>
                <a:pPr lvl="1" indent="-342900" algn="l" rtl="0">
                  <a:buClr>
                    <a:srgbClr val="B31166">
                      <a:lumMod val="60000"/>
                      <a:lumOff val="40000"/>
                    </a:srgbClr>
                  </a:buClr>
                  <a:defRPr/>
                </a:pPr>
                <a:r>
                  <a:rPr lang="en-GB" sz="2000" dirty="0">
                    <a:ln w="19050">
                      <a:solidFill>
                        <a:schemeClr val="bg1"/>
                      </a:solidFill>
                    </a:ln>
                    <a:solidFill>
                      <a:srgbClr val="000066"/>
                    </a:solidFill>
                  </a:rPr>
                  <a:t>Constant offset added to matrix Eigenvalues: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000" i="1">
                            <a:ln w="19050">
                              <a:solidFill>
                                <a:schemeClr val="bg1"/>
                              </a:solidFill>
                            </a:ln>
                            <a:solidFill>
                              <a:srgbClr val="00006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>
                            <a:ln w="19050">
                              <a:solidFill>
                                <a:schemeClr val="bg1"/>
                              </a:solidFill>
                            </a:ln>
                            <a:solidFill>
                              <a:srgbClr val="000066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GB" sz="2000">
                            <a:ln w="19050">
                              <a:solidFill>
                                <a:schemeClr val="bg1"/>
                              </a:solidFill>
                            </a:ln>
                            <a:solidFill>
                              <a:srgbClr val="000066"/>
                            </a:solidFill>
                            <a:latin typeface="Cambria Math" panose="02040503050406030204" pitchFamily="18" charset="0"/>
                          </a:rPr>
                          <m:t>𝜖</m:t>
                        </m:r>
                      </m:sub>
                    </m:sSub>
                    <m:r>
                      <a:rPr lang="en-GB" sz="2000">
                        <a:ln w="19050">
                          <a:solidFill>
                            <a:schemeClr val="bg1"/>
                          </a:solidFill>
                        </a:ln>
                        <a:solidFill>
                          <a:srgbClr val="000066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2000" i="1">
                            <a:ln w="19050">
                              <a:solidFill>
                                <a:schemeClr val="bg1"/>
                              </a:solidFill>
                            </a:ln>
                            <a:solidFill>
                              <a:srgbClr val="00006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>
                            <a:ln w="19050">
                              <a:solidFill>
                                <a:schemeClr val="bg1"/>
                              </a:solidFill>
                            </a:ln>
                            <a:solidFill>
                              <a:srgbClr val="000066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GB" sz="2000">
                            <a:ln w="19050">
                              <a:solidFill>
                                <a:schemeClr val="bg1"/>
                              </a:solidFill>
                            </a:ln>
                            <a:solidFill>
                              <a:srgbClr val="000066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r>
                      <a:rPr lang="en-GB" sz="2000">
                        <a:ln w="19050">
                          <a:solidFill>
                            <a:schemeClr val="bg1"/>
                          </a:solidFill>
                        </a:ln>
                        <a:solidFill>
                          <a:srgbClr val="000066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sz="2000">
                        <a:ln w="19050">
                          <a:solidFill>
                            <a:schemeClr val="bg1"/>
                          </a:solidFill>
                        </a:ln>
                        <a:solidFill>
                          <a:srgbClr val="000066"/>
                        </a:solidFill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GB" sz="2000">
                        <a:ln w="19050">
                          <a:solidFill>
                            <a:schemeClr val="bg1"/>
                          </a:solidFill>
                        </a:ln>
                        <a:solidFill>
                          <a:srgbClr val="000066"/>
                        </a:solidFill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GB" sz="2000" i="1">
                            <a:ln w="19050">
                              <a:solidFill>
                                <a:schemeClr val="bg1"/>
                              </a:solidFill>
                            </a:ln>
                            <a:solidFill>
                              <a:srgbClr val="00006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>
                            <a:ln w="19050">
                              <a:solidFill>
                                <a:schemeClr val="bg1"/>
                              </a:solidFill>
                            </a:ln>
                            <a:solidFill>
                              <a:srgbClr val="000066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GB" sz="2000">
                            <a:ln w="19050">
                              <a:solidFill>
                                <a:schemeClr val="bg1"/>
                              </a:solidFill>
                            </a:ln>
                            <a:solidFill>
                              <a:srgbClr val="000066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endParaRPr lang="en-US" sz="2000" dirty="0">
                  <a:ln w="19050">
                    <a:solidFill>
                      <a:schemeClr val="bg1"/>
                    </a:solidFill>
                  </a:ln>
                  <a:solidFill>
                    <a:srgbClr val="000066"/>
                  </a:solidFill>
                </a:endParaRPr>
              </a:p>
            </p:txBody>
          </p:sp>
        </mc:Choice>
        <mc:Fallback xmlns="">
          <p:sp>
            <p:nvSpPr>
              <p:cNvPr id="41" name="Content Placeholder 2">
                <a:extLst>
                  <a:ext uri="{FF2B5EF4-FFF2-40B4-BE49-F238E27FC236}">
                    <a16:creationId xmlns:a16="http://schemas.microsoft.com/office/drawing/2014/main" id="{4137A2E6-0A4B-057B-40A1-10ECB80F00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477" y="810424"/>
                <a:ext cx="11129536" cy="523715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תיבת טקסט 4">
                <a:extLst>
                  <a:ext uri="{FF2B5EF4-FFF2-40B4-BE49-F238E27FC236}">
                    <a16:creationId xmlns:a16="http://schemas.microsoft.com/office/drawing/2014/main" id="{F262B3EE-71CB-DD40-307B-3EFEEAB15919}"/>
                  </a:ext>
                </a:extLst>
              </p:cNvPr>
              <p:cNvSpPr txBox="1"/>
              <p:nvPr/>
            </p:nvSpPr>
            <p:spPr>
              <a:xfrm>
                <a:off x="2257425" y="2003194"/>
                <a:ext cx="6252566" cy="17137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457200"/>
                <a:r>
                  <a:rPr lang="en-US" dirty="0">
                    <a:ln w="19050">
                      <a:solidFill>
                        <a:prstClr val="black"/>
                      </a:solidFill>
                    </a:ln>
                    <a:solidFill>
                      <a:srgbClr val="000066"/>
                    </a:solidFill>
                  </a:rPr>
                  <a:t>EVD{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n w="19050">
                              <a:solidFill>
                                <a:prstClr val="black"/>
                              </a:solidFill>
                            </a:ln>
                            <a:solidFill>
                              <a:srgbClr val="00006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ln w="19050">
                              <a:solidFill>
                                <a:prstClr val="black"/>
                              </a:solidFill>
                            </a:ln>
                            <a:solidFill>
                              <a:srgbClr val="000066"/>
                            </a:solidFill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US">
                            <a:ln w="19050">
                              <a:solidFill>
                                <a:prstClr val="black"/>
                              </a:solidFill>
                            </a:ln>
                            <a:solidFill>
                              <a:srgbClr val="000066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</m:sub>
                    </m:sSub>
                    <m:r>
                      <a:rPr lang="en-GB" b="0" i="1" smtClean="0">
                        <a:ln w="19050">
                          <a:solidFill>
                            <a:prstClr val="black"/>
                          </a:solidFill>
                        </a:ln>
                        <a:solidFill>
                          <a:srgbClr val="000066"/>
                        </a:solidFill>
                        <a:latin typeface="Cambria Math" panose="02040503050406030204" pitchFamily="18" charset="0"/>
                      </a:rPr>
                      <m:t>}</m:t>
                    </m:r>
                    <m:r>
                      <a:rPr lang="en-US">
                        <a:ln w="19050">
                          <a:solidFill>
                            <a:prstClr val="black"/>
                          </a:solidFill>
                        </a:ln>
                        <a:solidFill>
                          <a:srgbClr val="000066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b="0" i="1" smtClean="0">
                        <a:ln w="19050">
                          <a:solidFill>
                            <a:prstClr val="black"/>
                          </a:solidFill>
                        </a:ln>
                        <a:solidFill>
                          <a:srgbClr val="000066"/>
                        </a:solidFill>
                        <a:latin typeface="Cambria Math" panose="02040503050406030204" pitchFamily="18" charset="0"/>
                      </a:rPr>
                      <m:t>𝑈</m:t>
                    </m:r>
                    <m:d>
                      <m:dPr>
                        <m:ctrlPr>
                          <a:rPr lang="en-US" i="1">
                            <a:ln w="19050">
                              <a:solidFill>
                                <a:prstClr val="black"/>
                              </a:solidFill>
                            </a:ln>
                            <a:solidFill>
                              <a:srgbClr val="000066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6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n w="19050">
                                  <a:solidFill>
                                    <a:prstClr val="black"/>
                                  </a:solidFill>
                                </a:ln>
                                <a:solidFill>
                                  <a:srgbClr val="00006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n w="19050">
                                        <a:solidFill>
                                          <a:prstClr val="black"/>
                                        </a:solidFill>
                                      </a:ln>
                                      <a:solidFill>
                                        <a:srgbClr val="00006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>
                                      <a:ln w="19050">
                                        <a:solidFill>
                                          <a:prstClr val="black"/>
                                        </a:solidFill>
                                      </a:ln>
                                      <a:solidFill>
                                        <a:srgbClr val="000066"/>
                                      </a:solidFill>
                                      <a:latin typeface="Cambria Math" panose="02040503050406030204" pitchFamily="18" charset="0"/>
                                    </a:rPr>
                                    <m:t>𝝀</m:t>
                                  </m:r>
                                </m:e>
                                <m:sub>
                                  <m:r>
                                    <a:rPr lang="en-US">
                                      <a:ln w="19050">
                                        <a:solidFill>
                                          <a:prstClr val="black"/>
                                        </a:solidFill>
                                      </a:ln>
                                      <a:solidFill>
                                        <a:srgbClr val="000066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>
                                  <a:ln w="19050">
                                    <a:solidFill>
                                      <a:prstClr val="black"/>
                                    </a:solidFill>
                                  </a:ln>
                                  <a:solidFill>
                                    <a:srgbClr val="000066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US">
                                  <a:ln w="19050">
                                    <a:solidFill>
                                      <a:prstClr val="black"/>
                                    </a:solidFill>
                                  </a:ln>
                                  <a:solidFill>
                                    <a:srgbClr val="000066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US">
                                  <a:ln w="19050">
                                    <a:solidFill>
                                      <a:prstClr val="black"/>
                                    </a:solidFill>
                                  </a:ln>
                                  <a:solidFill>
                                    <a:srgbClr val="000066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US">
                                  <a:ln w="19050">
                                    <a:solidFill>
                                      <a:prstClr val="black"/>
                                    </a:solidFill>
                                  </a:ln>
                                  <a:solidFill>
                                    <a:srgbClr val="000066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US">
                                  <a:ln w="19050">
                                    <a:solidFill>
                                      <a:prstClr val="black"/>
                                    </a:solidFill>
                                  </a:ln>
                                  <a:solidFill>
                                    <a:srgbClr val="000066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</m:mr>
                          <m:mr>
                            <m:e>
                              <m:r>
                                <a:rPr lang="en-US">
                                  <a:ln w="19050">
                                    <a:solidFill>
                                      <a:prstClr val="black"/>
                                    </a:solidFill>
                                  </a:ln>
                                  <a:solidFill>
                                    <a:srgbClr val="000066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US">
                                  <a:ln w="19050">
                                    <a:solidFill>
                                      <a:prstClr val="black"/>
                                    </a:solidFill>
                                  </a:ln>
                                  <a:solidFill>
                                    <a:srgbClr val="000066"/>
                                  </a:solidFill>
                                  <a:latin typeface="Cambria Math" panose="02040503050406030204" pitchFamily="18" charset="0"/>
                                </a:rPr>
                                <m:t>⋱</m:t>
                              </m:r>
                            </m:e>
                            <m:e>
                              <m:r>
                                <a:rPr lang="en-US">
                                  <a:ln w="19050">
                                    <a:solidFill>
                                      <a:prstClr val="black"/>
                                    </a:solidFill>
                                  </a:ln>
                                  <a:solidFill>
                                    <a:srgbClr val="000066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US">
                                  <a:ln w="19050">
                                    <a:solidFill>
                                      <a:prstClr val="black"/>
                                    </a:solidFill>
                                  </a:ln>
                                  <a:solidFill>
                                    <a:srgbClr val="000066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US">
                                  <a:ln w="19050">
                                    <a:solidFill>
                                      <a:prstClr val="black"/>
                                    </a:solidFill>
                                  </a:ln>
                                  <a:solidFill>
                                    <a:srgbClr val="000066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US">
                                  <a:ln w="19050">
                                    <a:solidFill>
                                      <a:prstClr val="black"/>
                                    </a:solidFill>
                                  </a:ln>
                                  <a:solidFill>
                                    <a:srgbClr val="000066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</m:mr>
                          <m:mr>
                            <m:e>
                              <m:r>
                                <a:rPr lang="en-US">
                                  <a:ln w="19050">
                                    <a:solidFill>
                                      <a:prstClr val="black"/>
                                    </a:solidFill>
                                  </a:ln>
                                  <a:solidFill>
                                    <a:srgbClr val="000066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US">
                                  <a:ln w="19050">
                                    <a:solidFill>
                                      <a:prstClr val="black"/>
                                    </a:solidFill>
                                  </a:ln>
                                  <a:solidFill>
                                    <a:srgbClr val="000066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n w="19050">
                                        <a:solidFill>
                                          <a:prstClr val="black"/>
                                        </a:solidFill>
                                      </a:ln>
                                      <a:solidFill>
                                        <a:srgbClr val="00006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>
                                      <a:ln w="19050">
                                        <a:solidFill>
                                          <a:prstClr val="black"/>
                                        </a:solidFill>
                                      </a:ln>
                                      <a:solidFill>
                                        <a:srgbClr val="000066"/>
                                      </a:solidFill>
                                      <a:latin typeface="Cambria Math" panose="02040503050406030204" pitchFamily="18" charset="0"/>
                                    </a:rPr>
                                    <m:t>𝝀</m:t>
                                  </m:r>
                                </m:e>
                                <m:sub>
                                  <m:r>
                                    <a:rPr lang="en-US">
                                      <a:ln w="19050">
                                        <a:solidFill>
                                          <a:prstClr val="black"/>
                                        </a:solidFill>
                                      </a:ln>
                                      <a:solidFill>
                                        <a:srgbClr val="000066"/>
                                      </a:solidFill>
                                      <a:latin typeface="Cambria Math" panose="02040503050406030204" pitchFamily="18" charset="0"/>
                                    </a:rPr>
                                    <m:t>𝑴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>
                                  <a:ln w="19050">
                                    <a:solidFill>
                                      <a:prstClr val="black"/>
                                    </a:solidFill>
                                  </a:ln>
                                  <a:solidFill>
                                    <a:srgbClr val="000066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US">
                                  <a:ln w="19050">
                                    <a:solidFill>
                                      <a:prstClr val="black"/>
                                    </a:solidFill>
                                  </a:ln>
                                  <a:solidFill>
                                    <a:srgbClr val="000066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US">
                                  <a:ln w="19050">
                                    <a:solidFill>
                                      <a:prstClr val="black"/>
                                    </a:solidFill>
                                  </a:ln>
                                  <a:solidFill>
                                    <a:srgbClr val="000066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</m:mr>
                          <m:mr>
                            <m:e>
                              <m:r>
                                <a:rPr lang="en-US">
                                  <a:ln w="19050">
                                    <a:solidFill>
                                      <a:prstClr val="black"/>
                                    </a:solidFill>
                                  </a:ln>
                                  <a:solidFill>
                                    <a:srgbClr val="000066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US">
                                  <a:ln w="19050">
                                    <a:solidFill>
                                      <a:prstClr val="black"/>
                                    </a:solidFill>
                                  </a:ln>
                                  <a:solidFill>
                                    <a:srgbClr val="000066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US">
                                  <a:ln w="19050">
                                    <a:solidFill>
                                      <a:prstClr val="black"/>
                                    </a:solidFill>
                                  </a:ln>
                                  <a:solidFill>
                                    <a:srgbClr val="000066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n w="19050">
                                        <a:solidFill>
                                          <a:prstClr val="black"/>
                                        </a:solidFill>
                                      </a:ln>
                                      <a:solidFill>
                                        <a:srgbClr val="00006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>
                                      <a:ln w="19050">
                                        <a:solidFill>
                                          <a:prstClr val="black"/>
                                        </a:solidFill>
                                      </a:ln>
                                      <a:solidFill>
                                        <a:srgbClr val="000066"/>
                                      </a:solidFill>
                                      <a:latin typeface="Cambria Math" panose="02040503050406030204" pitchFamily="18" charset="0"/>
                                    </a:rPr>
                                    <m:t>𝝀</m:t>
                                  </m:r>
                                </m:e>
                                <m:sub>
                                  <m:r>
                                    <a:rPr lang="en-US">
                                      <a:ln w="19050">
                                        <a:solidFill>
                                          <a:prstClr val="black"/>
                                        </a:solidFill>
                                      </a:ln>
                                      <a:solidFill>
                                        <a:srgbClr val="000066"/>
                                      </a:solidFill>
                                      <a:latin typeface="Cambria Math" panose="02040503050406030204" pitchFamily="18" charset="0"/>
                                    </a:rPr>
                                    <m:t>𝑴</m:t>
                                  </m:r>
                                  <m:r>
                                    <a:rPr lang="en-US">
                                      <a:ln w="19050">
                                        <a:solidFill>
                                          <a:prstClr val="black"/>
                                        </a:solidFill>
                                      </a:ln>
                                      <a:solidFill>
                                        <a:srgbClr val="000066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>
                                      <a:ln w="19050">
                                        <a:solidFill>
                                          <a:prstClr val="black"/>
                                        </a:solidFill>
                                      </a:ln>
                                      <a:solidFill>
                                        <a:srgbClr val="000066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>
                                  <a:ln w="19050">
                                    <a:solidFill>
                                      <a:prstClr val="black"/>
                                    </a:solidFill>
                                  </a:ln>
                                  <a:solidFill>
                                    <a:srgbClr val="000066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US">
                                  <a:ln w="19050">
                                    <a:solidFill>
                                      <a:prstClr val="black"/>
                                    </a:solidFill>
                                  </a:ln>
                                  <a:solidFill>
                                    <a:srgbClr val="000066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</m:mr>
                          <m:mr>
                            <m:e>
                              <m:r>
                                <a:rPr lang="en-US">
                                  <a:ln w="19050">
                                    <a:solidFill>
                                      <a:prstClr val="black"/>
                                    </a:solidFill>
                                  </a:ln>
                                  <a:solidFill>
                                    <a:srgbClr val="000066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US">
                                  <a:ln w="19050">
                                    <a:solidFill>
                                      <a:prstClr val="black"/>
                                    </a:solidFill>
                                  </a:ln>
                                  <a:solidFill>
                                    <a:srgbClr val="000066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US">
                                  <a:ln w="19050">
                                    <a:solidFill>
                                      <a:prstClr val="black"/>
                                    </a:solidFill>
                                  </a:ln>
                                  <a:solidFill>
                                    <a:srgbClr val="000066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US">
                                  <a:ln w="19050">
                                    <a:solidFill>
                                      <a:prstClr val="black"/>
                                    </a:solidFill>
                                  </a:ln>
                                  <a:solidFill>
                                    <a:srgbClr val="000066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US">
                                  <a:ln w="19050">
                                    <a:solidFill>
                                      <a:prstClr val="black"/>
                                    </a:solidFill>
                                  </a:ln>
                                  <a:solidFill>
                                    <a:srgbClr val="000066"/>
                                  </a:solidFill>
                                  <a:latin typeface="Cambria Math" panose="02040503050406030204" pitchFamily="18" charset="0"/>
                                </a:rPr>
                                <m:t>⋱</m:t>
                              </m:r>
                            </m:e>
                            <m:e>
                              <m:r>
                                <a:rPr lang="en-US">
                                  <a:ln w="19050">
                                    <a:solidFill>
                                      <a:prstClr val="black"/>
                                    </a:solidFill>
                                  </a:ln>
                                  <a:solidFill>
                                    <a:srgbClr val="000066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</m:mr>
                          <m:mr>
                            <m:e>
                              <m:r>
                                <a:rPr lang="en-US">
                                  <a:ln w="19050">
                                    <a:solidFill>
                                      <a:prstClr val="black"/>
                                    </a:solidFill>
                                  </a:ln>
                                  <a:solidFill>
                                    <a:srgbClr val="000066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US">
                                  <a:ln w="19050">
                                    <a:solidFill>
                                      <a:prstClr val="black"/>
                                    </a:solidFill>
                                  </a:ln>
                                  <a:solidFill>
                                    <a:srgbClr val="000066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US">
                                  <a:ln w="19050">
                                    <a:solidFill>
                                      <a:prstClr val="black"/>
                                    </a:solidFill>
                                  </a:ln>
                                  <a:solidFill>
                                    <a:srgbClr val="000066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US">
                                  <a:ln w="19050">
                                    <a:solidFill>
                                      <a:prstClr val="black"/>
                                    </a:solidFill>
                                  </a:ln>
                                  <a:solidFill>
                                    <a:srgbClr val="000066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US">
                                  <a:ln w="19050">
                                    <a:solidFill>
                                      <a:prstClr val="black"/>
                                    </a:solidFill>
                                  </a:ln>
                                  <a:solidFill>
                                    <a:srgbClr val="000066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n w="19050">
                                        <a:solidFill>
                                          <a:prstClr val="black"/>
                                        </a:solidFill>
                                      </a:ln>
                                      <a:solidFill>
                                        <a:srgbClr val="00006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>
                                      <a:ln w="19050">
                                        <a:solidFill>
                                          <a:prstClr val="black"/>
                                        </a:solidFill>
                                      </a:ln>
                                      <a:solidFill>
                                        <a:srgbClr val="000066"/>
                                      </a:solidFill>
                                      <a:latin typeface="Cambria Math" panose="02040503050406030204" pitchFamily="18" charset="0"/>
                                    </a:rPr>
                                    <m:t>𝝀</m:t>
                                  </m:r>
                                </m:e>
                                <m:sub>
                                  <m:r>
                                    <a:rPr lang="en-US">
                                      <a:ln w="19050">
                                        <a:solidFill>
                                          <a:prstClr val="black"/>
                                        </a:solidFill>
                                      </a:ln>
                                      <a:solidFill>
                                        <a:srgbClr val="000066"/>
                                      </a:solidFill>
                                      <a:latin typeface="Cambria Math" panose="02040503050406030204" pitchFamily="18" charset="0"/>
                                    </a:rPr>
                                    <m:t>𝑵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sSup>
                      <m:sSupPr>
                        <m:ctrlPr>
                          <a:rPr lang="en-US" i="1">
                            <a:ln w="19050">
                              <a:solidFill>
                                <a:prstClr val="black"/>
                              </a:solidFill>
                            </a:ln>
                            <a:solidFill>
                              <a:srgbClr val="000066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n w="19050">
                              <a:solidFill>
                                <a:prstClr val="black"/>
                              </a:solidFill>
                            </a:ln>
                            <a:solidFill>
                              <a:srgbClr val="000066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>
                            <a:ln w="19050">
                              <a:solidFill>
                                <a:prstClr val="black"/>
                              </a:solidFill>
                            </a:ln>
                            <a:solidFill>
                              <a:srgbClr val="000066"/>
                            </a:solidFill>
                            <a:latin typeface="Cambria Math" panose="02040503050406030204" pitchFamily="18" charset="0"/>
                          </a:rPr>
                          <m:t>𝑯</m:t>
                        </m:r>
                      </m:sup>
                    </m:sSup>
                  </m:oMath>
                </a14:m>
                <a:endParaRPr lang="he-IL" dirty="0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</mc:Choice>
        <mc:Fallback xmlns="">
          <p:sp>
            <p:nvSpPr>
              <p:cNvPr id="42" name="תיבת טקסט 4">
                <a:extLst>
                  <a:ext uri="{FF2B5EF4-FFF2-40B4-BE49-F238E27FC236}">
                    <a16:creationId xmlns:a16="http://schemas.microsoft.com/office/drawing/2014/main" id="{F262B3EE-71CB-DD40-307B-3EFEEAB159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7425" y="2003194"/>
                <a:ext cx="6252566" cy="171373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תיבת טקסט 4">
                <a:extLst>
                  <a:ext uri="{FF2B5EF4-FFF2-40B4-BE49-F238E27FC236}">
                    <a16:creationId xmlns:a16="http://schemas.microsoft.com/office/drawing/2014/main" id="{F178E67B-88DC-1091-68D0-101A752FE535}"/>
                  </a:ext>
                </a:extLst>
              </p:cNvPr>
              <p:cNvSpPr txBox="1"/>
              <p:nvPr/>
            </p:nvSpPr>
            <p:spPr>
              <a:xfrm>
                <a:off x="3046260" y="4699127"/>
                <a:ext cx="6766560" cy="17137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4572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n w="19050">
                                <a:solidFill>
                                  <a:prstClr val="black"/>
                                </a:solidFill>
                              </a:ln>
                              <a:solidFill>
                                <a:srgbClr val="00006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b="0" i="0" smtClean="0">
                              <a:ln w="19050">
                                <a:solidFill>
                                  <a:prstClr val="black"/>
                                </a:solidFill>
                              </a:ln>
                              <a:solidFill>
                                <a:srgbClr val="000066"/>
                              </a:solidFill>
                              <a:latin typeface="Cambria Math" panose="02040503050406030204" pitchFamily="18" charset="0"/>
                            </a:rPr>
                            <m:t>EVD</m:t>
                          </m:r>
                          <m:r>
                            <a:rPr lang="en-GB" b="0" i="0" smtClean="0">
                              <a:ln w="19050">
                                <a:solidFill>
                                  <a:prstClr val="black"/>
                                </a:solidFill>
                              </a:ln>
                              <a:solidFill>
                                <a:srgbClr val="000066"/>
                              </a:solidFill>
                              <a:latin typeface="Cambria Math" panose="02040503050406030204" pitchFamily="18" charset="0"/>
                            </a:rPr>
                            <m:t>{</m:t>
                          </m:r>
                          <m:r>
                            <a:rPr lang="en-US">
                              <a:ln w="19050">
                                <a:solidFill>
                                  <a:prstClr val="black"/>
                                </a:solidFill>
                              </a:ln>
                              <a:solidFill>
                                <a:srgbClr val="000066"/>
                              </a:solidFill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GB" b="0" i="1" smtClean="0">
                              <a:ln w="19050">
                                <a:solidFill>
                                  <a:prstClr val="black"/>
                                </a:solidFill>
                              </a:ln>
                              <a:solidFill>
                                <a:srgbClr val="000066"/>
                              </a:solidFill>
                              <a:latin typeface="Cambria Math" panose="02040503050406030204" pitchFamily="18" charset="0"/>
                            </a:rPr>
                            <m:t>𝑒𝑝𝑠</m:t>
                          </m:r>
                        </m:sub>
                      </m:sSub>
                      <m:r>
                        <a:rPr lang="en-GB" b="0" i="1" smtClean="0">
                          <a:ln w="19050">
                            <a:solidFill>
                              <a:prstClr val="black"/>
                            </a:solidFill>
                          </a:ln>
                          <a:solidFill>
                            <a:srgbClr val="000066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  <m:r>
                        <a:rPr lang="en-US">
                          <a:ln w="19050">
                            <a:solidFill>
                              <a:prstClr val="black"/>
                            </a:solidFill>
                          </a:ln>
                          <a:solidFill>
                            <a:srgbClr val="00006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n w="19050">
                            <a:solidFill>
                              <a:prstClr val="black"/>
                            </a:solidFill>
                          </a:ln>
                          <a:solidFill>
                            <a:srgbClr val="000066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  <m:d>
                        <m:dPr>
                          <m:ctrlPr>
                            <a:rPr lang="en-US" i="1">
                              <a:ln w="19050">
                                <a:solidFill>
                                  <a:prstClr val="black"/>
                                </a:solidFill>
                              </a:ln>
                              <a:solidFill>
                                <a:srgbClr val="00006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6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n w="19050">
                                    <a:solidFill>
                                      <a:prstClr val="black"/>
                                    </a:solidFill>
                                  </a:ln>
                                  <a:solidFill>
                                    <a:srgbClr val="00006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n w="19050">
                                          <a:solidFill>
                                            <a:prstClr val="black"/>
                                          </a:solidFill>
                                        </a:ln>
                                        <a:solidFill>
                                          <a:srgbClr val="000066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>
                                        <a:ln w="19050">
                                          <a:solidFill>
                                            <a:prstClr val="black"/>
                                          </a:solidFill>
                                        </a:ln>
                                        <a:solidFill>
                                          <a:srgbClr val="000066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𝝀</m:t>
                                    </m:r>
                                  </m:e>
                                  <m:sub>
                                    <m:r>
                                      <a:rPr lang="en-US">
                                        <a:ln w="19050">
                                          <a:solidFill>
                                            <a:prstClr val="black"/>
                                          </a:solidFill>
                                        </a:ln>
                                        <a:solidFill>
                                          <a:srgbClr val="000066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  <m:r>
                                  <a:rPr lang="en-GB" b="0" i="1" smtClean="0">
                                    <a:ln w="19050">
                                      <a:solidFill>
                                        <a:prstClr val="black"/>
                                      </a:solidFill>
                                    </a:ln>
                                    <a:solidFill>
                                      <a:srgbClr val="000066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GB" b="0" i="1" smtClean="0">
                                    <a:ln w="19050">
                                      <a:solidFill>
                                        <a:prstClr val="black"/>
                                      </a:solidFill>
                                    </a:ln>
                                    <a:solidFill>
                                      <a:srgbClr val="000066"/>
                                    </a:solidFill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e>
                              <m:e>
                                <m:r>
                                  <a:rPr lang="en-US">
                                    <a:ln w="19050">
                                      <a:solidFill>
                                        <a:prstClr val="black"/>
                                      </a:solidFill>
                                    </a:ln>
                                    <a:solidFill>
                                      <a:srgbClr val="000066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  <m:e>
                                <m:r>
                                  <a:rPr lang="en-US">
                                    <a:ln w="19050">
                                      <a:solidFill>
                                        <a:prstClr val="black"/>
                                      </a:solidFill>
                                    </a:ln>
                                    <a:solidFill>
                                      <a:srgbClr val="000066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  <m:e>
                                <m:r>
                                  <a:rPr lang="en-US">
                                    <a:ln w="19050">
                                      <a:solidFill>
                                        <a:prstClr val="black"/>
                                      </a:solidFill>
                                    </a:ln>
                                    <a:solidFill>
                                      <a:srgbClr val="000066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  <m:e>
                                <m:r>
                                  <a:rPr lang="en-US">
                                    <a:ln w="19050">
                                      <a:solidFill>
                                        <a:prstClr val="black"/>
                                      </a:solidFill>
                                    </a:ln>
                                    <a:solidFill>
                                      <a:srgbClr val="000066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  <m:e>
                                <m:r>
                                  <a:rPr lang="en-US">
                                    <a:ln w="19050">
                                      <a:solidFill>
                                        <a:prstClr val="black"/>
                                      </a:solidFill>
                                    </a:ln>
                                    <a:solidFill>
                                      <a:srgbClr val="000066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>
                                    <a:ln w="19050">
                                      <a:solidFill>
                                        <a:prstClr val="black"/>
                                      </a:solidFill>
                                    </a:ln>
                                    <a:solidFill>
                                      <a:srgbClr val="000066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  <m:e>
                                <m:r>
                                  <a:rPr lang="en-US">
                                    <a:ln w="19050">
                                      <a:solidFill>
                                        <a:prstClr val="black"/>
                                      </a:solidFill>
                                    </a:ln>
                                    <a:solidFill>
                                      <a:srgbClr val="000066"/>
                                    </a:solidFill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>
                                    <a:ln w="19050">
                                      <a:solidFill>
                                        <a:prstClr val="black"/>
                                      </a:solidFill>
                                    </a:ln>
                                    <a:solidFill>
                                      <a:srgbClr val="000066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  <m:e>
                                <m:r>
                                  <a:rPr lang="en-US">
                                    <a:ln w="19050">
                                      <a:solidFill>
                                        <a:prstClr val="black"/>
                                      </a:solidFill>
                                    </a:ln>
                                    <a:solidFill>
                                      <a:srgbClr val="000066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  <m:e>
                                <m:r>
                                  <a:rPr lang="en-US">
                                    <a:ln w="19050">
                                      <a:solidFill>
                                        <a:prstClr val="black"/>
                                      </a:solidFill>
                                    </a:ln>
                                    <a:solidFill>
                                      <a:srgbClr val="000066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  <m:e>
                                <m:r>
                                  <a:rPr lang="en-US">
                                    <a:ln w="19050">
                                      <a:solidFill>
                                        <a:prstClr val="black"/>
                                      </a:solidFill>
                                    </a:ln>
                                    <a:solidFill>
                                      <a:srgbClr val="000066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>
                                    <a:ln w="19050">
                                      <a:solidFill>
                                        <a:prstClr val="black"/>
                                      </a:solidFill>
                                    </a:ln>
                                    <a:solidFill>
                                      <a:srgbClr val="000066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  <m:e>
                                <m:r>
                                  <a:rPr lang="en-US">
                                    <a:ln w="19050">
                                      <a:solidFill>
                                        <a:prstClr val="black"/>
                                      </a:solidFill>
                                    </a:ln>
                                    <a:solidFill>
                                      <a:srgbClr val="000066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n w="19050">
                                          <a:solidFill>
                                            <a:prstClr val="black"/>
                                          </a:solidFill>
                                        </a:ln>
                                        <a:solidFill>
                                          <a:srgbClr val="000066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>
                                        <a:ln w="19050">
                                          <a:solidFill>
                                            <a:prstClr val="black"/>
                                          </a:solidFill>
                                        </a:ln>
                                        <a:solidFill>
                                          <a:srgbClr val="000066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𝝀</m:t>
                                    </m:r>
                                  </m:e>
                                  <m:sub>
                                    <m:r>
                                      <a:rPr lang="en-US">
                                        <a:ln w="19050">
                                          <a:solidFill>
                                            <a:prstClr val="black"/>
                                          </a:solidFill>
                                        </a:ln>
                                        <a:solidFill>
                                          <a:srgbClr val="000066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𝑴</m:t>
                                    </m:r>
                                  </m:sub>
                                </m:sSub>
                                <m:r>
                                  <a:rPr lang="en-GB" b="0" i="1" smtClean="0">
                                    <a:ln w="19050">
                                      <a:solidFill>
                                        <a:prstClr val="black"/>
                                      </a:solidFill>
                                    </a:ln>
                                    <a:solidFill>
                                      <a:srgbClr val="000066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GB" i="1">
                                    <a:ln w="19050">
                                      <a:solidFill>
                                        <a:prstClr val="black"/>
                                      </a:solidFill>
                                    </a:ln>
                                    <a:solidFill>
                                      <a:srgbClr val="000066"/>
                                    </a:solidFill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e>
                              <m:e>
                                <m:r>
                                  <a:rPr lang="en-US">
                                    <a:ln w="19050">
                                      <a:solidFill>
                                        <a:prstClr val="black"/>
                                      </a:solidFill>
                                    </a:ln>
                                    <a:solidFill>
                                      <a:srgbClr val="000066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  <m:e>
                                <m:r>
                                  <a:rPr lang="en-US">
                                    <a:ln w="19050">
                                      <a:solidFill>
                                        <a:prstClr val="black"/>
                                      </a:solidFill>
                                    </a:ln>
                                    <a:solidFill>
                                      <a:srgbClr val="000066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  <m:e>
                                <m:r>
                                  <a:rPr lang="en-US">
                                    <a:ln w="19050">
                                      <a:solidFill>
                                        <a:prstClr val="black"/>
                                      </a:solidFill>
                                    </a:ln>
                                    <a:solidFill>
                                      <a:srgbClr val="000066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>
                                    <a:ln w="19050">
                                      <a:solidFill>
                                        <a:prstClr val="black"/>
                                      </a:solidFill>
                                    </a:ln>
                                    <a:solidFill>
                                      <a:srgbClr val="000066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  <m:e>
                                <m:r>
                                  <a:rPr lang="en-US">
                                    <a:ln w="19050">
                                      <a:solidFill>
                                        <a:prstClr val="black"/>
                                      </a:solidFill>
                                    </a:ln>
                                    <a:solidFill>
                                      <a:srgbClr val="000066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  <m:e>
                                <m:r>
                                  <a:rPr lang="en-US">
                                    <a:ln w="19050">
                                      <a:solidFill>
                                        <a:prstClr val="black"/>
                                      </a:solidFill>
                                    </a:ln>
                                    <a:solidFill>
                                      <a:srgbClr val="000066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n w="19050">
                                          <a:solidFill>
                                            <a:prstClr val="black"/>
                                          </a:solidFill>
                                        </a:ln>
                                        <a:solidFill>
                                          <a:srgbClr val="000066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>
                                        <a:ln w="19050">
                                          <a:solidFill>
                                            <a:prstClr val="black"/>
                                          </a:solidFill>
                                        </a:ln>
                                        <a:solidFill>
                                          <a:srgbClr val="000066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𝝀</m:t>
                                    </m:r>
                                  </m:e>
                                  <m:sub>
                                    <m:r>
                                      <a:rPr lang="en-US">
                                        <a:ln w="19050">
                                          <a:solidFill>
                                            <a:prstClr val="black"/>
                                          </a:solidFill>
                                        </a:ln>
                                        <a:solidFill>
                                          <a:srgbClr val="000066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𝑴</m:t>
                                    </m:r>
                                    <m:r>
                                      <a:rPr lang="en-US">
                                        <a:ln w="19050">
                                          <a:solidFill>
                                            <a:prstClr val="black"/>
                                          </a:solidFill>
                                        </a:ln>
                                        <a:solidFill>
                                          <a:srgbClr val="000066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>
                                        <a:ln w="19050">
                                          <a:solidFill>
                                            <a:prstClr val="black"/>
                                          </a:solidFill>
                                        </a:ln>
                                        <a:solidFill>
                                          <a:srgbClr val="000066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  <m:r>
                                  <a:rPr lang="en-GB" b="0" i="1" smtClean="0">
                                    <a:ln w="19050">
                                      <a:solidFill>
                                        <a:prstClr val="black"/>
                                      </a:solidFill>
                                    </a:ln>
                                    <a:solidFill>
                                      <a:srgbClr val="000066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GB" i="1">
                                    <a:ln w="19050">
                                      <a:solidFill>
                                        <a:prstClr val="black"/>
                                      </a:solidFill>
                                    </a:ln>
                                    <a:solidFill>
                                      <a:srgbClr val="000066"/>
                                    </a:solidFill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e>
                              <m:e>
                                <m:r>
                                  <a:rPr lang="en-US">
                                    <a:ln w="19050">
                                      <a:solidFill>
                                        <a:prstClr val="black"/>
                                      </a:solidFill>
                                    </a:ln>
                                    <a:solidFill>
                                      <a:srgbClr val="000066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  <m:e>
                                <m:r>
                                  <a:rPr lang="en-US">
                                    <a:ln w="19050">
                                      <a:solidFill>
                                        <a:prstClr val="black"/>
                                      </a:solidFill>
                                    </a:ln>
                                    <a:solidFill>
                                      <a:srgbClr val="000066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>
                                    <a:ln w="19050">
                                      <a:solidFill>
                                        <a:prstClr val="black"/>
                                      </a:solidFill>
                                    </a:ln>
                                    <a:solidFill>
                                      <a:srgbClr val="000066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  <m:e>
                                <m:r>
                                  <a:rPr lang="en-US">
                                    <a:ln w="19050">
                                      <a:solidFill>
                                        <a:prstClr val="black"/>
                                      </a:solidFill>
                                    </a:ln>
                                    <a:solidFill>
                                      <a:srgbClr val="000066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  <m:e>
                                <m:r>
                                  <a:rPr lang="en-US">
                                    <a:ln w="19050">
                                      <a:solidFill>
                                        <a:prstClr val="black"/>
                                      </a:solidFill>
                                    </a:ln>
                                    <a:solidFill>
                                      <a:srgbClr val="000066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  <m:e>
                                <m:r>
                                  <a:rPr lang="en-US">
                                    <a:ln w="19050">
                                      <a:solidFill>
                                        <a:prstClr val="black"/>
                                      </a:solidFill>
                                    </a:ln>
                                    <a:solidFill>
                                      <a:srgbClr val="000066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  <m:e>
                                <m:r>
                                  <a:rPr lang="en-US">
                                    <a:ln w="19050">
                                      <a:solidFill>
                                        <a:prstClr val="black"/>
                                      </a:solidFill>
                                    </a:ln>
                                    <a:solidFill>
                                      <a:srgbClr val="000066"/>
                                    </a:solidFill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>
                                    <a:ln w="19050">
                                      <a:solidFill>
                                        <a:prstClr val="black"/>
                                      </a:solidFill>
                                    </a:ln>
                                    <a:solidFill>
                                      <a:srgbClr val="000066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>
                                    <a:ln w="19050">
                                      <a:solidFill>
                                        <a:prstClr val="black"/>
                                      </a:solidFill>
                                    </a:ln>
                                    <a:solidFill>
                                      <a:srgbClr val="000066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  <m:e>
                                <m:r>
                                  <a:rPr lang="en-US">
                                    <a:ln w="19050">
                                      <a:solidFill>
                                        <a:prstClr val="black"/>
                                      </a:solidFill>
                                    </a:ln>
                                    <a:solidFill>
                                      <a:srgbClr val="000066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  <m:e>
                                <m:r>
                                  <a:rPr lang="en-US">
                                    <a:ln w="19050">
                                      <a:solidFill>
                                        <a:prstClr val="black"/>
                                      </a:solidFill>
                                    </a:ln>
                                    <a:solidFill>
                                      <a:srgbClr val="000066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  <m:e>
                                <m:r>
                                  <a:rPr lang="en-US">
                                    <a:ln w="19050">
                                      <a:solidFill>
                                        <a:prstClr val="black"/>
                                      </a:solidFill>
                                    </a:ln>
                                    <a:solidFill>
                                      <a:srgbClr val="000066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  <m:e>
                                <m:r>
                                  <a:rPr lang="en-US">
                                    <a:ln w="19050">
                                      <a:solidFill>
                                        <a:prstClr val="black"/>
                                      </a:solidFill>
                                    </a:ln>
                                    <a:solidFill>
                                      <a:srgbClr val="000066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n w="19050">
                                          <a:solidFill>
                                            <a:prstClr val="black"/>
                                          </a:solidFill>
                                        </a:ln>
                                        <a:solidFill>
                                          <a:srgbClr val="000066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>
                                        <a:ln w="19050">
                                          <a:solidFill>
                                            <a:prstClr val="black"/>
                                          </a:solidFill>
                                        </a:ln>
                                        <a:solidFill>
                                          <a:srgbClr val="000066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𝝀</m:t>
                                    </m:r>
                                  </m:e>
                                  <m:sub>
                                    <m:r>
                                      <a:rPr lang="en-US">
                                        <a:ln w="19050">
                                          <a:solidFill>
                                            <a:prstClr val="black"/>
                                          </a:solidFill>
                                        </a:ln>
                                        <a:solidFill>
                                          <a:srgbClr val="000066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</m:sSub>
                                <m:r>
                                  <a:rPr lang="en-GB" i="1">
                                    <a:ln w="19050">
                                      <a:solidFill>
                                        <a:prstClr val="black"/>
                                      </a:solidFill>
                                    </a:ln>
                                    <a:solidFill>
                                      <a:srgbClr val="000066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GB" i="1">
                                    <a:ln w="19050">
                                      <a:solidFill>
                                        <a:prstClr val="black"/>
                                      </a:solidFill>
                                    </a:ln>
                                    <a:solidFill>
                                      <a:srgbClr val="000066"/>
                                    </a:solidFill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e>
                            </m:mr>
                          </m:m>
                        </m:e>
                      </m:d>
                      <m:sSup>
                        <m:sSupPr>
                          <m:ctrlPr>
                            <a:rPr lang="en-US" i="1">
                              <a:ln w="19050">
                                <a:solidFill>
                                  <a:prstClr val="black"/>
                                </a:solidFill>
                              </a:ln>
                              <a:solidFill>
                                <a:srgbClr val="00006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b="0" i="1" smtClean="0">
                              <a:ln w="19050">
                                <a:solidFill>
                                  <a:prstClr val="black"/>
                                </a:solidFill>
                              </a:ln>
                              <a:solidFill>
                                <a:srgbClr val="000066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>
                              <a:ln w="19050">
                                <a:solidFill>
                                  <a:prstClr val="black"/>
                                </a:solidFill>
                              </a:ln>
                              <a:solidFill>
                                <a:srgbClr val="000066"/>
                              </a:solidFill>
                              <a:latin typeface="Cambria Math" panose="02040503050406030204" pitchFamily="18" charset="0"/>
                            </a:rPr>
                            <m:t>𝑯</m:t>
                          </m:r>
                        </m:sup>
                      </m:sSup>
                    </m:oMath>
                  </m:oMathPara>
                </a14:m>
                <a:endParaRPr lang="he-IL" dirty="0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</mc:Choice>
        <mc:Fallback xmlns="">
          <p:sp>
            <p:nvSpPr>
              <p:cNvPr id="43" name="תיבת טקסט 4">
                <a:extLst>
                  <a:ext uri="{FF2B5EF4-FFF2-40B4-BE49-F238E27FC236}">
                    <a16:creationId xmlns:a16="http://schemas.microsoft.com/office/drawing/2014/main" id="{F178E67B-88DC-1091-68D0-101A752FE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6260" y="4699127"/>
                <a:ext cx="6766560" cy="171373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TextBox 43">
            <a:extLst>
              <a:ext uri="{FF2B5EF4-FFF2-40B4-BE49-F238E27FC236}">
                <a16:creationId xmlns:a16="http://schemas.microsoft.com/office/drawing/2014/main" id="{2077729A-8505-3FA3-F18A-E767DF18F569}"/>
              </a:ext>
            </a:extLst>
          </p:cNvPr>
          <p:cNvSpPr txBox="1"/>
          <p:nvPr/>
        </p:nvSpPr>
        <p:spPr>
          <a:xfrm>
            <a:off x="2582107" y="87102"/>
            <a:ext cx="679227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all" spc="0" normalizeH="0" baseline="0" noProof="0" dirty="0">
                <a:ln w="28575">
                  <a:solidFill>
                    <a:srgbClr val="000066"/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MVDR improvements</a:t>
            </a:r>
          </a:p>
        </p:txBody>
      </p:sp>
      <p:cxnSp>
        <p:nvCxnSpPr>
          <p:cNvPr id="45" name="מחבר חץ ישר 29">
            <a:extLst>
              <a:ext uri="{FF2B5EF4-FFF2-40B4-BE49-F238E27FC236}">
                <a16:creationId xmlns:a16="http://schemas.microsoft.com/office/drawing/2014/main" id="{7B393782-FBDB-8C4C-5C64-F29EF5347BFD}"/>
              </a:ext>
            </a:extLst>
          </p:cNvPr>
          <p:cNvCxnSpPr>
            <a:cxnSpLocks/>
          </p:cNvCxnSpPr>
          <p:nvPr/>
        </p:nvCxnSpPr>
        <p:spPr>
          <a:xfrm>
            <a:off x="6265718" y="3886028"/>
            <a:ext cx="0" cy="693563"/>
          </a:xfrm>
          <a:prstGeom prst="straightConnector1">
            <a:avLst/>
          </a:prstGeom>
          <a:ln w="1174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17565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515A6A65-30B5-AD13-AC9A-9E56456CCB2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13477" y="810424"/>
                <a:ext cx="11129536" cy="5237151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r" defTabSz="457200" rtl="1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20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  <a:lvl2pPr marL="742950" indent="-285750" algn="r" defTabSz="457200" rtl="1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8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2pPr>
                <a:lvl3pPr marL="1143000" indent="-228600" algn="r" defTabSz="457200" rtl="1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6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3pPr>
                <a:lvl4pPr marL="1600200" indent="-228600" algn="r" defTabSz="457200" rtl="1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4pPr>
                <a:lvl5pPr marL="2057400" indent="-228600" algn="r" defTabSz="457200" rtl="1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5pPr>
                <a:lvl6pPr marL="2514600" indent="-228600" algn="r" defTabSz="457200" rtl="1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6pPr>
                <a:lvl7pPr marL="2971800" indent="-228600" algn="r" defTabSz="457200" rtl="1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7pPr>
                <a:lvl8pPr marL="3429000" indent="-228600" algn="r" defTabSz="457200" rtl="1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8pPr>
                <a:lvl9pPr marL="3886200" indent="-228600" algn="r" defTabSz="457200" rtl="1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9pPr>
              </a:lstStyle>
              <a:p>
                <a:pPr algn="l" rtl="0">
                  <a:buClr>
                    <a:srgbClr val="B31166">
                      <a:lumMod val="60000"/>
                      <a:lumOff val="40000"/>
                    </a:srgbClr>
                  </a:buClr>
                  <a:defRPr/>
                </a:pPr>
                <a:r>
                  <a:rPr lang="en-US" sz="2400" b="1" dirty="0">
                    <a:ln w="19050">
                      <a:solidFill>
                        <a:schemeClr val="bg1"/>
                      </a:solidFill>
                    </a:ln>
                    <a:solidFill>
                      <a:srgbClr val="002060"/>
                    </a:solidFill>
                  </a:rPr>
                  <a:t>Eigen-Based Projection</a:t>
                </a:r>
              </a:p>
              <a:p>
                <a:pPr lvl="1" indent="-342900" algn="l" rtl="0">
                  <a:buClr>
                    <a:srgbClr val="B31166">
                      <a:lumMod val="60000"/>
                      <a:lumOff val="40000"/>
                    </a:srgbClr>
                  </a:buClr>
                  <a:defRPr/>
                </a:pPr>
                <a:r>
                  <a:rPr lang="en-GB" sz="2000" dirty="0">
                    <a:ln w="19050">
                      <a:solidFill>
                        <a:schemeClr val="bg1"/>
                      </a:solidFill>
                    </a:ln>
                    <a:solidFill>
                      <a:srgbClr val="000066"/>
                    </a:solidFill>
                  </a:rPr>
                  <a:t>Projection onto the signal subspace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000" i="1" dirty="0">
                            <a:ln w="19050">
                              <a:solidFill>
                                <a:schemeClr val="bg1"/>
                              </a:solidFill>
                            </a:ln>
                            <a:solidFill>
                              <a:srgbClr val="00006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dirty="0">
                            <a:ln w="19050">
                              <a:solidFill>
                                <a:schemeClr val="bg1"/>
                              </a:solidFill>
                            </a:ln>
                            <a:solidFill>
                              <a:srgbClr val="000066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GB" sz="2000" dirty="0">
                            <a:ln w="19050">
                              <a:solidFill>
                                <a:schemeClr val="bg1"/>
                              </a:solidFill>
                            </a:ln>
                            <a:solidFill>
                              <a:srgbClr val="000066"/>
                            </a:solidFill>
                            <a:latin typeface="Cambria Math" panose="02040503050406030204" pitchFamily="18" charset="0"/>
                          </a:rPr>
                          <m:t>𝑠𝑖𝑔𝑛𝑎𝑙</m:t>
                        </m:r>
                      </m:sub>
                    </m:sSub>
                  </m:oMath>
                </a14:m>
                <a:endParaRPr lang="en-GB" sz="2000" dirty="0">
                  <a:ln w="19050">
                    <a:solidFill>
                      <a:schemeClr val="bg1"/>
                    </a:solidFill>
                  </a:ln>
                  <a:solidFill>
                    <a:srgbClr val="000066"/>
                  </a:solidFill>
                </a:endParaRPr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515A6A65-30B5-AD13-AC9A-9E56456CCB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477" y="810424"/>
                <a:ext cx="11129536" cy="523715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305B05CA-E185-3E2E-BE2F-DF341AA6EB7B}"/>
              </a:ext>
            </a:extLst>
          </p:cNvPr>
          <p:cNvSpPr txBox="1"/>
          <p:nvPr/>
        </p:nvSpPr>
        <p:spPr>
          <a:xfrm>
            <a:off x="2582107" y="87102"/>
            <a:ext cx="679227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all" spc="0" normalizeH="0" baseline="0" noProof="0" dirty="0">
                <a:ln w="28575">
                  <a:solidFill>
                    <a:srgbClr val="000066"/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MVDR improvements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תיבת טקסט 4">
                <a:extLst>
                  <a:ext uri="{FF2B5EF4-FFF2-40B4-BE49-F238E27FC236}">
                    <a16:creationId xmlns:a16="http://schemas.microsoft.com/office/drawing/2014/main" id="{461CB4DB-763E-FF94-4D1B-3E22EE8F025A}"/>
                  </a:ext>
                </a:extLst>
              </p:cNvPr>
              <p:cNvSpPr txBox="1"/>
              <p:nvPr/>
            </p:nvSpPr>
            <p:spPr>
              <a:xfrm>
                <a:off x="125730" y="2473073"/>
                <a:ext cx="12261852" cy="22538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4572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n w="19050">
                                <a:solidFill>
                                  <a:prstClr val="black"/>
                                </a:solidFill>
                              </a:ln>
                              <a:solidFill>
                                <a:srgbClr val="00006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>
                              <a:ln w="19050">
                                <a:solidFill>
                                  <a:prstClr val="black"/>
                                </a:solidFill>
                              </a:ln>
                              <a:solidFill>
                                <a:srgbClr val="000066"/>
                              </a:solidFill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sz="2400">
                              <a:ln w="19050">
                                <a:solidFill>
                                  <a:prstClr val="black"/>
                                </a:solidFill>
                              </a:ln>
                              <a:solidFill>
                                <a:srgbClr val="000066"/>
                              </a:solidFill>
                              <a:latin typeface="Cambria Math" panose="02040503050406030204" pitchFamily="18" charset="0"/>
                            </a:rPr>
                            <m:t>𝑿</m:t>
                          </m:r>
                        </m:sub>
                      </m:sSub>
                      <m:r>
                        <a:rPr lang="en-US" sz="2400">
                          <a:ln w="19050">
                            <a:solidFill>
                              <a:prstClr val="black"/>
                            </a:solidFill>
                          </a:ln>
                          <a:solidFill>
                            <a:srgbClr val="00006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i="1">
                              <a:ln w="19050">
                                <a:solidFill>
                                  <a:prstClr val="black"/>
                                </a:solidFill>
                              </a:ln>
                              <a:solidFill>
                                <a:srgbClr val="00006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n w="19050">
                                    <a:solidFill>
                                      <a:prstClr val="black"/>
                                    </a:solidFill>
                                  </a:ln>
                                  <a:solidFill>
                                    <a:srgbClr val="00006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>
                                  <a:ln w="19050">
                                    <a:solidFill>
                                      <a:prstClr val="black"/>
                                    </a:solidFill>
                                  </a:ln>
                                  <a:solidFill>
                                    <a:srgbClr val="000066"/>
                                  </a:solidFill>
                                  <a:latin typeface="Cambria Math" panose="02040503050406030204" pitchFamily="18" charset="0"/>
                                </a:rPr>
                                <m:t>𝒖</m:t>
                              </m:r>
                            </m:e>
                            <m:sub>
                              <m:r>
                                <a:rPr lang="en-US" sz="2400">
                                  <a:ln w="19050">
                                    <a:solidFill>
                                      <a:prstClr val="black"/>
                                    </a:solidFill>
                                  </a:ln>
                                  <a:solidFill>
                                    <a:srgbClr val="000066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d>
                            <m:dPr>
                              <m:begChr m:val="|"/>
                              <m:endChr m:val="|"/>
                              <m:ctrlPr>
                                <a:rPr lang="en-US" sz="2400" i="1">
                                  <a:ln w="19050">
                                    <a:solidFill>
                                      <a:prstClr val="black"/>
                                    </a:solidFill>
                                  </a:ln>
                                  <a:solidFill>
                                    <a:srgbClr val="00006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>
                                  <a:ln w="19050">
                                    <a:solidFill>
                                      <a:prstClr val="black"/>
                                    </a:solidFill>
                                  </a:ln>
                                  <a:solidFill>
                                    <a:srgbClr val="000066"/>
                                  </a:solidFill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</m:d>
                          <m:sSub>
                            <m:sSubPr>
                              <m:ctrlPr>
                                <a:rPr lang="en-US" sz="2400" i="1">
                                  <a:ln w="19050">
                                    <a:solidFill>
                                      <a:prstClr val="black"/>
                                    </a:solidFill>
                                  </a:ln>
                                  <a:solidFill>
                                    <a:srgbClr val="00006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>
                                  <a:ln w="19050">
                                    <a:solidFill>
                                      <a:prstClr val="black"/>
                                    </a:solidFill>
                                  </a:ln>
                                  <a:solidFill>
                                    <a:srgbClr val="000066"/>
                                  </a:solidFill>
                                  <a:latin typeface="Cambria Math" panose="02040503050406030204" pitchFamily="18" charset="0"/>
                                </a:rPr>
                                <m:t>𝒖</m:t>
                              </m:r>
                            </m:e>
                            <m:sub>
                              <m:r>
                                <a:rPr lang="en-US" sz="2400">
                                  <a:ln w="19050">
                                    <a:solidFill>
                                      <a:prstClr val="black"/>
                                    </a:solidFill>
                                  </a:ln>
                                  <a:solidFill>
                                    <a:srgbClr val="000066"/>
                                  </a:solidFill>
                                  <a:latin typeface="Cambria Math" panose="02040503050406030204" pitchFamily="18" charset="0"/>
                                </a:rPr>
                                <m:t>𝑴</m:t>
                              </m:r>
                            </m:sub>
                          </m:sSub>
                          <m:d>
                            <m:dPr>
                              <m:begChr m:val="|"/>
                              <m:endChr m:val="|"/>
                              <m:ctrlPr>
                                <a:rPr lang="en-US" sz="2400" i="1">
                                  <a:ln w="19050">
                                    <a:solidFill>
                                      <a:prstClr val="black"/>
                                    </a:solidFill>
                                  </a:ln>
                                  <a:solidFill>
                                    <a:srgbClr val="00006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n w="19050">
                                        <a:solidFill>
                                          <a:prstClr val="black"/>
                                        </a:solidFill>
                                      </a:ln>
                                      <a:solidFill>
                                        <a:srgbClr val="00006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>
                                      <a:ln w="19050">
                                        <a:solidFill>
                                          <a:prstClr val="black"/>
                                        </a:solidFill>
                                      </a:ln>
                                      <a:solidFill>
                                        <a:srgbClr val="000066"/>
                                      </a:solidFill>
                                      <a:latin typeface="Cambria Math" panose="02040503050406030204" pitchFamily="18" charset="0"/>
                                    </a:rPr>
                                    <m:t>𝒖</m:t>
                                  </m:r>
                                </m:e>
                                <m:sub>
                                  <m:r>
                                    <a:rPr lang="en-US" sz="2400">
                                      <a:ln w="19050">
                                        <a:solidFill>
                                          <a:prstClr val="black"/>
                                        </a:solidFill>
                                      </a:ln>
                                      <a:solidFill>
                                        <a:srgbClr val="000066"/>
                                      </a:solidFill>
                                      <a:latin typeface="Cambria Math" panose="02040503050406030204" pitchFamily="18" charset="0"/>
                                    </a:rPr>
                                    <m:t>𝑴</m:t>
                                  </m:r>
                                  <m:r>
                                    <a:rPr lang="en-US" sz="2400">
                                      <a:ln w="19050">
                                        <a:solidFill>
                                          <a:prstClr val="black"/>
                                        </a:solidFill>
                                      </a:ln>
                                      <a:solidFill>
                                        <a:srgbClr val="000066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400">
                                      <a:ln w="19050">
                                        <a:solidFill>
                                          <a:prstClr val="black"/>
                                        </a:solidFill>
                                      </a:ln>
                                      <a:solidFill>
                                        <a:srgbClr val="000066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>
                              <a:ln w="19050">
                                <a:solidFill>
                                  <a:prstClr val="black"/>
                                </a:solidFill>
                              </a:ln>
                              <a:solidFill>
                                <a:srgbClr val="000066"/>
                              </a:solidFill>
                              <a:latin typeface="Cambria Math" panose="02040503050406030204" pitchFamily="18" charset="0"/>
                            </a:rPr>
                            <m:t>…|</m:t>
                          </m:r>
                          <m:sSub>
                            <m:sSubPr>
                              <m:ctrlPr>
                                <a:rPr lang="en-US" sz="2400" i="1">
                                  <a:ln w="19050">
                                    <a:solidFill>
                                      <a:prstClr val="black"/>
                                    </a:solidFill>
                                  </a:ln>
                                  <a:solidFill>
                                    <a:srgbClr val="00006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>
                                  <a:ln w="19050">
                                    <a:solidFill>
                                      <a:prstClr val="black"/>
                                    </a:solidFill>
                                  </a:ln>
                                  <a:solidFill>
                                    <a:srgbClr val="000066"/>
                                  </a:solidFill>
                                  <a:latin typeface="Cambria Math" panose="02040503050406030204" pitchFamily="18" charset="0"/>
                                </a:rPr>
                                <m:t>𝒖</m:t>
                              </m:r>
                            </m:e>
                            <m:sub>
                              <m:r>
                                <a:rPr lang="en-US" sz="2400">
                                  <a:ln w="19050">
                                    <a:solidFill>
                                      <a:prstClr val="black"/>
                                    </a:solidFill>
                                  </a:ln>
                                  <a:solidFill>
                                    <a:srgbClr val="000066"/>
                                  </a:solidFill>
                                  <a:latin typeface="Cambria Math" panose="02040503050406030204" pitchFamily="18" charset="0"/>
                                </a:rPr>
                                <m:t>𝑵</m:t>
                              </m:r>
                            </m:sub>
                          </m:sSub>
                        </m:e>
                      </m:d>
                      <m:d>
                        <m:dPr>
                          <m:ctrlPr>
                            <a:rPr lang="en-US" sz="2400" i="1">
                              <a:ln w="19050">
                                <a:solidFill>
                                  <a:prstClr val="black"/>
                                </a:solidFill>
                              </a:ln>
                              <a:solidFill>
                                <a:srgbClr val="00006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6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n w="19050">
                                    <a:solidFill>
                                      <a:prstClr val="black"/>
                                    </a:solidFill>
                                  </a:ln>
                                  <a:solidFill>
                                    <a:srgbClr val="00006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n w="19050">
                                          <a:solidFill>
                                            <a:prstClr val="black"/>
                                          </a:solidFill>
                                        </a:ln>
                                        <a:solidFill>
                                          <a:srgbClr val="000066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>
                                        <a:ln w="19050">
                                          <a:solidFill>
                                            <a:prstClr val="black"/>
                                          </a:solidFill>
                                        </a:ln>
                                        <a:solidFill>
                                          <a:srgbClr val="000066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𝝀</m:t>
                                    </m:r>
                                  </m:e>
                                  <m:sub>
                                    <m:r>
                                      <a:rPr lang="en-US" sz="2400">
                                        <a:ln w="19050">
                                          <a:solidFill>
                                            <a:prstClr val="black"/>
                                          </a:solidFill>
                                        </a:ln>
                                        <a:solidFill>
                                          <a:srgbClr val="000066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400">
                                    <a:ln w="19050">
                                      <a:solidFill>
                                        <a:prstClr val="black"/>
                                      </a:solidFill>
                                    </a:ln>
                                    <a:solidFill>
                                      <a:srgbClr val="000066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  <m:e>
                                <m:r>
                                  <a:rPr lang="en-US" sz="2400">
                                    <a:ln w="19050">
                                      <a:solidFill>
                                        <a:prstClr val="black"/>
                                      </a:solidFill>
                                    </a:ln>
                                    <a:solidFill>
                                      <a:srgbClr val="000066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  <m:e>
                                <m:r>
                                  <a:rPr lang="en-US" sz="2400">
                                    <a:ln w="19050">
                                      <a:solidFill>
                                        <a:prstClr val="black"/>
                                      </a:solidFill>
                                    </a:ln>
                                    <a:solidFill>
                                      <a:srgbClr val="000066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  <m:e>
                                <m:r>
                                  <a:rPr lang="en-US" sz="2400">
                                    <a:ln w="19050">
                                      <a:solidFill>
                                        <a:prstClr val="black"/>
                                      </a:solidFill>
                                    </a:ln>
                                    <a:solidFill>
                                      <a:srgbClr val="000066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  <m:e>
                                <m:r>
                                  <a:rPr lang="en-US" sz="2400">
                                    <a:ln w="19050">
                                      <a:solidFill>
                                        <a:prstClr val="black"/>
                                      </a:solidFill>
                                    </a:ln>
                                    <a:solidFill>
                                      <a:srgbClr val="000066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>
                                    <a:ln w="19050">
                                      <a:solidFill>
                                        <a:prstClr val="black"/>
                                      </a:solidFill>
                                    </a:ln>
                                    <a:solidFill>
                                      <a:srgbClr val="000066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  <m:e>
                                <m:r>
                                  <a:rPr lang="en-US" sz="2400">
                                    <a:ln w="19050">
                                      <a:solidFill>
                                        <a:prstClr val="black"/>
                                      </a:solidFill>
                                    </a:ln>
                                    <a:solidFill>
                                      <a:srgbClr val="000066"/>
                                    </a:solidFill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sz="2400">
                                    <a:ln w="19050">
                                      <a:solidFill>
                                        <a:prstClr val="black"/>
                                      </a:solidFill>
                                    </a:ln>
                                    <a:solidFill>
                                      <a:srgbClr val="000066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  <m:e>
                                <m:r>
                                  <a:rPr lang="en-US" sz="2400">
                                    <a:ln w="19050">
                                      <a:solidFill>
                                        <a:prstClr val="black"/>
                                      </a:solidFill>
                                    </a:ln>
                                    <a:solidFill>
                                      <a:srgbClr val="000066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  <m:e>
                                <m:r>
                                  <a:rPr lang="en-US" sz="2400">
                                    <a:ln w="19050">
                                      <a:solidFill>
                                        <a:prstClr val="black"/>
                                      </a:solidFill>
                                    </a:ln>
                                    <a:solidFill>
                                      <a:srgbClr val="000066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  <m:e>
                                <m:r>
                                  <a:rPr lang="en-US" sz="2400">
                                    <a:ln w="19050">
                                      <a:solidFill>
                                        <a:prstClr val="black"/>
                                      </a:solidFill>
                                    </a:ln>
                                    <a:solidFill>
                                      <a:srgbClr val="000066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>
                                    <a:ln w="19050">
                                      <a:solidFill>
                                        <a:prstClr val="black"/>
                                      </a:solidFill>
                                    </a:ln>
                                    <a:solidFill>
                                      <a:srgbClr val="000066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  <m:e>
                                <m:r>
                                  <a:rPr lang="en-US" sz="2400">
                                    <a:ln w="19050">
                                      <a:solidFill>
                                        <a:prstClr val="black"/>
                                      </a:solidFill>
                                    </a:ln>
                                    <a:solidFill>
                                      <a:srgbClr val="000066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n w="19050">
                                          <a:solidFill>
                                            <a:prstClr val="black"/>
                                          </a:solidFill>
                                        </a:ln>
                                        <a:solidFill>
                                          <a:srgbClr val="000066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>
                                        <a:ln w="19050">
                                          <a:solidFill>
                                            <a:prstClr val="black"/>
                                          </a:solidFill>
                                        </a:ln>
                                        <a:solidFill>
                                          <a:srgbClr val="000066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𝝀</m:t>
                                    </m:r>
                                  </m:e>
                                  <m:sub>
                                    <m:r>
                                      <a:rPr lang="en-US" sz="2400">
                                        <a:ln w="19050">
                                          <a:solidFill>
                                            <a:prstClr val="black"/>
                                          </a:solidFill>
                                        </a:ln>
                                        <a:solidFill>
                                          <a:srgbClr val="000066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𝑴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400">
                                    <a:ln w="19050">
                                      <a:solidFill>
                                        <a:prstClr val="black"/>
                                      </a:solidFill>
                                    </a:ln>
                                    <a:solidFill>
                                      <a:srgbClr val="000066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  <m:e>
                                <m:r>
                                  <a:rPr lang="en-US" sz="2400">
                                    <a:ln w="19050">
                                      <a:solidFill>
                                        <a:prstClr val="black"/>
                                      </a:solidFill>
                                    </a:ln>
                                    <a:solidFill>
                                      <a:srgbClr val="000066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  <m:e>
                                <m:r>
                                  <a:rPr lang="en-US" sz="2400">
                                    <a:ln w="19050">
                                      <a:solidFill>
                                        <a:prstClr val="black"/>
                                      </a:solidFill>
                                    </a:ln>
                                    <a:solidFill>
                                      <a:srgbClr val="000066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>
                                    <a:ln w="19050">
                                      <a:solidFill>
                                        <a:prstClr val="black"/>
                                      </a:solidFill>
                                    </a:ln>
                                    <a:solidFill>
                                      <a:srgbClr val="000066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  <m:e>
                                <m:r>
                                  <a:rPr lang="en-US" sz="2400">
                                    <a:ln w="19050">
                                      <a:solidFill>
                                        <a:prstClr val="black"/>
                                      </a:solidFill>
                                    </a:ln>
                                    <a:solidFill>
                                      <a:srgbClr val="000066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  <m:e>
                                <m:r>
                                  <a:rPr lang="en-US" sz="2400">
                                    <a:ln w="19050">
                                      <a:solidFill>
                                        <a:prstClr val="black"/>
                                      </a:solidFill>
                                    </a:ln>
                                    <a:solidFill>
                                      <a:srgbClr val="000066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n w="19050">
                                          <a:solidFill>
                                            <a:prstClr val="black"/>
                                          </a:solidFill>
                                        </a:ln>
                                        <a:solidFill>
                                          <a:srgbClr val="000066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>
                                        <a:ln w="19050">
                                          <a:solidFill>
                                            <a:prstClr val="black"/>
                                          </a:solidFill>
                                        </a:ln>
                                        <a:solidFill>
                                          <a:srgbClr val="000066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𝝀</m:t>
                                    </m:r>
                                  </m:e>
                                  <m:sub>
                                    <m:r>
                                      <a:rPr lang="en-US" sz="2400">
                                        <a:ln w="19050">
                                          <a:solidFill>
                                            <a:prstClr val="black"/>
                                          </a:solidFill>
                                        </a:ln>
                                        <a:solidFill>
                                          <a:srgbClr val="000066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𝑴</m:t>
                                    </m:r>
                                    <m:r>
                                      <a:rPr lang="en-US" sz="2400">
                                        <a:ln w="19050">
                                          <a:solidFill>
                                            <a:prstClr val="black"/>
                                          </a:solidFill>
                                        </a:ln>
                                        <a:solidFill>
                                          <a:srgbClr val="000066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2400">
                                        <a:ln w="19050">
                                          <a:solidFill>
                                            <a:prstClr val="black"/>
                                          </a:solidFill>
                                        </a:ln>
                                        <a:solidFill>
                                          <a:srgbClr val="000066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400">
                                    <a:ln w="19050">
                                      <a:solidFill>
                                        <a:prstClr val="black"/>
                                      </a:solidFill>
                                    </a:ln>
                                    <a:solidFill>
                                      <a:srgbClr val="000066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  <m:e>
                                <m:r>
                                  <a:rPr lang="en-US" sz="2400">
                                    <a:ln w="19050">
                                      <a:solidFill>
                                        <a:prstClr val="black"/>
                                      </a:solidFill>
                                    </a:ln>
                                    <a:solidFill>
                                      <a:srgbClr val="000066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>
                                    <a:ln w="19050">
                                      <a:solidFill>
                                        <a:prstClr val="black"/>
                                      </a:solidFill>
                                    </a:ln>
                                    <a:solidFill>
                                      <a:srgbClr val="000066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  <m:e>
                                <m:r>
                                  <a:rPr lang="en-US" sz="2400">
                                    <a:ln w="19050">
                                      <a:solidFill>
                                        <a:prstClr val="black"/>
                                      </a:solidFill>
                                    </a:ln>
                                    <a:solidFill>
                                      <a:srgbClr val="000066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  <m:e>
                                <m:r>
                                  <a:rPr lang="en-US" sz="2400">
                                    <a:ln w="19050">
                                      <a:solidFill>
                                        <a:prstClr val="black"/>
                                      </a:solidFill>
                                    </a:ln>
                                    <a:solidFill>
                                      <a:srgbClr val="000066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  <m:e>
                                <m:r>
                                  <a:rPr lang="en-US" sz="2400">
                                    <a:ln w="19050">
                                      <a:solidFill>
                                        <a:prstClr val="black"/>
                                      </a:solidFill>
                                    </a:ln>
                                    <a:solidFill>
                                      <a:srgbClr val="000066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  <m:e>
                                <m:r>
                                  <a:rPr lang="en-US" sz="2400">
                                    <a:ln w="19050">
                                      <a:solidFill>
                                        <a:prstClr val="black"/>
                                      </a:solidFill>
                                    </a:ln>
                                    <a:solidFill>
                                      <a:srgbClr val="000066"/>
                                    </a:solidFill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sz="2400">
                                    <a:ln w="19050">
                                      <a:solidFill>
                                        <a:prstClr val="black"/>
                                      </a:solidFill>
                                    </a:ln>
                                    <a:solidFill>
                                      <a:srgbClr val="000066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>
                                    <a:ln w="19050">
                                      <a:solidFill>
                                        <a:prstClr val="black"/>
                                      </a:solidFill>
                                    </a:ln>
                                    <a:solidFill>
                                      <a:srgbClr val="000066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  <m:e>
                                <m:r>
                                  <a:rPr lang="en-US" sz="2400">
                                    <a:ln w="19050">
                                      <a:solidFill>
                                        <a:prstClr val="black"/>
                                      </a:solidFill>
                                    </a:ln>
                                    <a:solidFill>
                                      <a:srgbClr val="000066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  <m:e>
                                <m:r>
                                  <a:rPr lang="en-US" sz="2400">
                                    <a:ln w="19050">
                                      <a:solidFill>
                                        <a:prstClr val="black"/>
                                      </a:solidFill>
                                    </a:ln>
                                    <a:solidFill>
                                      <a:srgbClr val="000066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  <m:e>
                                <m:r>
                                  <a:rPr lang="en-US" sz="2400">
                                    <a:ln w="19050">
                                      <a:solidFill>
                                        <a:prstClr val="black"/>
                                      </a:solidFill>
                                    </a:ln>
                                    <a:solidFill>
                                      <a:srgbClr val="000066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  <m:e>
                                <m:r>
                                  <a:rPr lang="en-US" sz="2400">
                                    <a:ln w="19050">
                                      <a:solidFill>
                                        <a:prstClr val="black"/>
                                      </a:solidFill>
                                    </a:ln>
                                    <a:solidFill>
                                      <a:srgbClr val="000066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n w="19050">
                                          <a:solidFill>
                                            <a:prstClr val="black"/>
                                          </a:solidFill>
                                        </a:ln>
                                        <a:solidFill>
                                          <a:srgbClr val="000066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>
                                        <a:ln w="19050">
                                          <a:solidFill>
                                            <a:prstClr val="black"/>
                                          </a:solidFill>
                                        </a:ln>
                                        <a:solidFill>
                                          <a:srgbClr val="000066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𝝀</m:t>
                                    </m:r>
                                  </m:e>
                                  <m:sub>
                                    <m:r>
                                      <a:rPr lang="en-US" sz="2400">
                                        <a:ln w="19050">
                                          <a:solidFill>
                                            <a:prstClr val="black"/>
                                          </a:solidFill>
                                        </a:ln>
                                        <a:solidFill>
                                          <a:srgbClr val="000066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sSup>
                        <m:sSupPr>
                          <m:ctrlPr>
                            <a:rPr lang="en-US" sz="2400" i="1">
                              <a:ln w="19050">
                                <a:solidFill>
                                  <a:prstClr val="black"/>
                                </a:solidFill>
                              </a:ln>
                              <a:solidFill>
                                <a:srgbClr val="00006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ln w="19050">
                                    <a:solidFill>
                                      <a:prstClr val="black"/>
                                    </a:solidFill>
                                  </a:ln>
                                  <a:solidFill>
                                    <a:srgbClr val="00006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n w="19050">
                                        <a:solidFill>
                                          <a:prstClr val="black"/>
                                        </a:solidFill>
                                      </a:ln>
                                      <a:solidFill>
                                        <a:srgbClr val="00006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>
                                      <a:ln w="19050">
                                        <a:solidFill>
                                          <a:prstClr val="black"/>
                                        </a:solidFill>
                                      </a:ln>
                                      <a:solidFill>
                                        <a:srgbClr val="000066"/>
                                      </a:solidFill>
                                      <a:latin typeface="Cambria Math" panose="02040503050406030204" pitchFamily="18" charset="0"/>
                                    </a:rPr>
                                    <m:t>𝒖</m:t>
                                  </m:r>
                                </m:e>
                                <m:sub>
                                  <m:r>
                                    <a:rPr lang="en-US" sz="2400">
                                      <a:ln w="19050">
                                        <a:solidFill>
                                          <a:prstClr val="black"/>
                                        </a:solidFill>
                                      </a:ln>
                                      <a:solidFill>
                                        <a:srgbClr val="000066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400" i="1">
                                      <a:ln w="19050">
                                        <a:solidFill>
                                          <a:prstClr val="black"/>
                                        </a:solidFill>
                                      </a:ln>
                                      <a:solidFill>
                                        <a:srgbClr val="00006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>
                                      <a:ln w="19050">
                                        <a:solidFill>
                                          <a:prstClr val="black"/>
                                        </a:solidFill>
                                      </a:ln>
                                      <a:solidFill>
                                        <a:srgbClr val="000066"/>
                                      </a:solidFill>
                                      <a:latin typeface="Cambria Math" panose="02040503050406030204" pitchFamily="18" charset="0"/>
                                    </a:rPr>
                                    <m:t>…</m:t>
                                  </m:r>
                                </m:e>
                              </m:d>
                              <m:sSub>
                                <m:sSubPr>
                                  <m:ctrlPr>
                                    <a:rPr lang="en-US" sz="2400" i="1">
                                      <a:ln w="19050">
                                        <a:solidFill>
                                          <a:prstClr val="black"/>
                                        </a:solidFill>
                                      </a:ln>
                                      <a:solidFill>
                                        <a:srgbClr val="00006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>
                                      <a:ln w="19050">
                                        <a:solidFill>
                                          <a:prstClr val="black"/>
                                        </a:solidFill>
                                      </a:ln>
                                      <a:solidFill>
                                        <a:srgbClr val="000066"/>
                                      </a:solidFill>
                                      <a:latin typeface="Cambria Math" panose="02040503050406030204" pitchFamily="18" charset="0"/>
                                    </a:rPr>
                                    <m:t>𝒖</m:t>
                                  </m:r>
                                </m:e>
                                <m:sub>
                                  <m:r>
                                    <a:rPr lang="en-US" sz="2400">
                                      <a:ln w="19050">
                                        <a:solidFill>
                                          <a:prstClr val="black"/>
                                        </a:solidFill>
                                      </a:ln>
                                      <a:solidFill>
                                        <a:srgbClr val="000066"/>
                                      </a:solidFill>
                                      <a:latin typeface="Cambria Math" panose="02040503050406030204" pitchFamily="18" charset="0"/>
                                    </a:rPr>
                                    <m:t>𝑴</m:t>
                                  </m:r>
                                </m:sub>
                              </m:sSub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400" i="1">
                                      <a:ln w="19050">
                                        <a:solidFill>
                                          <a:prstClr val="black"/>
                                        </a:solidFill>
                                      </a:ln>
                                      <a:solidFill>
                                        <a:srgbClr val="00006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n w="19050">
                                            <a:solidFill>
                                              <a:prstClr val="black"/>
                                            </a:solidFill>
                                          </a:ln>
                                          <a:solidFill>
                                            <a:srgbClr val="00006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>
                                          <a:ln w="19050">
                                            <a:solidFill>
                                              <a:prstClr val="black"/>
                                            </a:solidFill>
                                          </a:ln>
                                          <a:solidFill>
                                            <a:srgbClr val="00006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𝒖</m:t>
                                      </m:r>
                                    </m:e>
                                    <m:sub>
                                      <m:r>
                                        <a:rPr lang="en-US" sz="2400">
                                          <a:ln w="19050">
                                            <a:solidFill>
                                              <a:prstClr val="black"/>
                                            </a:solidFill>
                                          </a:ln>
                                          <a:solidFill>
                                            <a:srgbClr val="00006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𝑴</m:t>
                                      </m:r>
                                      <m:r>
                                        <a:rPr lang="en-US" sz="2400">
                                          <a:ln w="19050">
                                            <a:solidFill>
                                              <a:prstClr val="black"/>
                                            </a:solidFill>
                                          </a:ln>
                                          <a:solidFill>
                                            <a:srgbClr val="00006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400">
                                          <a:ln w="19050">
                                            <a:solidFill>
                                              <a:prstClr val="black"/>
                                            </a:solidFill>
                                          </a:ln>
                                          <a:solidFill>
                                            <a:srgbClr val="00006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400">
                                  <a:ln w="19050">
                                    <a:solidFill>
                                      <a:prstClr val="black"/>
                                    </a:solidFill>
                                  </a:ln>
                                  <a:solidFill>
                                    <a:srgbClr val="000066"/>
                                  </a:solidFill>
                                  <a:latin typeface="Cambria Math" panose="02040503050406030204" pitchFamily="18" charset="0"/>
                                </a:rPr>
                                <m:t>…|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n w="19050">
                                        <a:solidFill>
                                          <a:prstClr val="black"/>
                                        </a:solidFill>
                                      </a:ln>
                                      <a:solidFill>
                                        <a:srgbClr val="00006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>
                                      <a:ln w="19050">
                                        <a:solidFill>
                                          <a:prstClr val="black"/>
                                        </a:solidFill>
                                      </a:ln>
                                      <a:solidFill>
                                        <a:srgbClr val="000066"/>
                                      </a:solidFill>
                                      <a:latin typeface="Cambria Math" panose="02040503050406030204" pitchFamily="18" charset="0"/>
                                    </a:rPr>
                                    <m:t>𝒖</m:t>
                                  </m:r>
                                </m:e>
                                <m:sub>
                                  <m:r>
                                    <a:rPr lang="en-US" sz="2400">
                                      <a:ln w="19050">
                                        <a:solidFill>
                                          <a:prstClr val="black"/>
                                        </a:solidFill>
                                      </a:ln>
                                      <a:solidFill>
                                        <a:srgbClr val="000066"/>
                                      </a:solidFill>
                                      <a:latin typeface="Cambria Math" panose="02040503050406030204" pitchFamily="18" charset="0"/>
                                    </a:rPr>
                                    <m:t>𝑵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2400">
                              <a:ln w="19050">
                                <a:solidFill>
                                  <a:prstClr val="black"/>
                                </a:solidFill>
                              </a:ln>
                              <a:solidFill>
                                <a:srgbClr val="000066"/>
                              </a:solidFill>
                              <a:latin typeface="Cambria Math" panose="02040503050406030204" pitchFamily="18" charset="0"/>
                            </a:rPr>
                            <m:t>𝑯</m:t>
                          </m:r>
                        </m:sup>
                      </m:sSup>
                    </m:oMath>
                  </m:oMathPara>
                </a14:m>
                <a:endParaRPr lang="he-IL" sz="2400" dirty="0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</mc:Choice>
        <mc:Fallback xmlns="">
          <p:sp>
            <p:nvSpPr>
              <p:cNvPr id="10" name="תיבת טקסט 4">
                <a:extLst>
                  <a:ext uri="{FF2B5EF4-FFF2-40B4-BE49-F238E27FC236}">
                    <a16:creationId xmlns:a16="http://schemas.microsoft.com/office/drawing/2014/main" id="{461CB4DB-763E-FF94-4D1B-3E22EE8F0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730" y="2473073"/>
                <a:ext cx="12261852" cy="225382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קבוצה 9">
            <a:extLst>
              <a:ext uri="{FF2B5EF4-FFF2-40B4-BE49-F238E27FC236}">
                <a16:creationId xmlns:a16="http://schemas.microsoft.com/office/drawing/2014/main" id="{8EBB742C-B858-536C-D323-6235E25EBD32}"/>
              </a:ext>
            </a:extLst>
          </p:cNvPr>
          <p:cNvGrpSpPr/>
          <p:nvPr/>
        </p:nvGrpSpPr>
        <p:grpSpPr>
          <a:xfrm>
            <a:off x="1389381" y="2062974"/>
            <a:ext cx="5469254" cy="1846572"/>
            <a:chOff x="1228725" y="1621014"/>
            <a:chExt cx="5469254" cy="1846572"/>
          </a:xfrm>
        </p:grpSpPr>
        <p:sp>
          <p:nvSpPr>
            <p:cNvPr id="12" name="מלבן: פינות מעוגלות 3">
              <a:extLst>
                <a:ext uri="{FF2B5EF4-FFF2-40B4-BE49-F238E27FC236}">
                  <a16:creationId xmlns:a16="http://schemas.microsoft.com/office/drawing/2014/main" id="{6E4E15BC-D4B0-B2DF-EC69-BEAC678F35B7}"/>
                </a:ext>
              </a:extLst>
            </p:cNvPr>
            <p:cNvSpPr/>
            <p:nvPr/>
          </p:nvSpPr>
          <p:spPr>
            <a:xfrm>
              <a:off x="1228725" y="2848461"/>
              <a:ext cx="1250315" cy="619125"/>
            </a:xfrm>
            <a:prstGeom prst="roundRect">
              <a:avLst/>
            </a:prstGeom>
            <a:noFill/>
            <a:ln w="3810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1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he-IL" sz="1800" b="0" i="0" u="none" strike="noStrike" kern="0" cap="none" spc="0" normalizeH="0" baseline="0" noProof="0">
                <a:ln>
                  <a:noFill/>
                </a:ln>
                <a:solidFill>
                  <a:srgbClr val="E9943A"/>
                </a:solidFill>
                <a:effectLst/>
                <a:uLnTx/>
                <a:uFillTx/>
                <a:latin typeface="Century Gothic" panose="020B0502020202020204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3" name="מלבן: פינות מעוגלות 6">
              <a:extLst>
                <a:ext uri="{FF2B5EF4-FFF2-40B4-BE49-F238E27FC236}">
                  <a16:creationId xmlns:a16="http://schemas.microsoft.com/office/drawing/2014/main" id="{05883B4D-AC4E-C218-5719-AA89384C9A64}"/>
                </a:ext>
              </a:extLst>
            </p:cNvPr>
            <p:cNvSpPr/>
            <p:nvPr/>
          </p:nvSpPr>
          <p:spPr>
            <a:xfrm>
              <a:off x="4467225" y="2031112"/>
              <a:ext cx="1628776" cy="1131188"/>
            </a:xfrm>
            <a:prstGeom prst="roundRect">
              <a:avLst/>
            </a:prstGeom>
            <a:noFill/>
            <a:ln w="3810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1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he-IL" sz="1800" b="0" i="0" u="none" strike="noStrike" kern="0" cap="none" spc="0" normalizeH="0" baseline="0" noProof="0">
                <a:ln>
                  <a:noFill/>
                </a:ln>
                <a:solidFill>
                  <a:srgbClr val="E9943A"/>
                </a:solidFill>
                <a:effectLst/>
                <a:uLnTx/>
                <a:uFillTx/>
                <a:latin typeface="Century Gothic" panose="020B0502020202020204"/>
                <a:ea typeface="+mn-ea"/>
                <a:cs typeface="Arial" panose="020B060402020202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תיבת טקסט 10">
                  <a:extLst>
                    <a:ext uri="{FF2B5EF4-FFF2-40B4-BE49-F238E27FC236}">
                      <a16:creationId xmlns:a16="http://schemas.microsoft.com/office/drawing/2014/main" id="{219BD32A-F487-7756-57FB-E056EB239AF5}"/>
                    </a:ext>
                  </a:extLst>
                </p:cNvPr>
                <p:cNvSpPr txBox="1"/>
                <p:nvPr/>
              </p:nvSpPr>
              <p:spPr>
                <a:xfrm>
                  <a:off x="1228725" y="2318911"/>
                  <a:ext cx="3420742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400" b="1" i="0" u="none" strike="noStrike" kern="0" cap="none" spc="0" normalizeH="0" baseline="0" noProof="0" dirty="0">
                      <a:ln w="19050">
                        <a:solidFill>
                          <a:prstClr val="black"/>
                        </a:solidFill>
                      </a:ln>
                      <a:solidFill>
                        <a:srgbClr val="00B050"/>
                      </a:solidFill>
                      <a:effectLst/>
                      <a:uLnTx/>
                      <a:uFillTx/>
                      <a:latin typeface="Century Gothic" panose="020B0502020202020204"/>
                    </a:rPr>
                    <a:t>Signal Subspace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0" lang="en-US" sz="2400" b="1" i="1" u="none" strike="noStrike" kern="0" cap="none" spc="0" normalizeH="0" baseline="0" noProof="0" smtClean="0">
                              <a:ln w="19050">
                                <a:solidFill>
                                  <a:prstClr val="black"/>
                                </a:solidFill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sz="2400" b="1" i="1" u="none" strike="noStrike" kern="0" cap="none" spc="0" normalizeH="0" baseline="0" noProof="0" smtClean="0">
                              <a:ln w="19050">
                                <a:solidFill>
                                  <a:prstClr val="black"/>
                                </a:solidFill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𝑼</m:t>
                          </m:r>
                        </m:e>
                        <m:sub>
                          <m:r>
                            <a:rPr kumimoji="0" lang="en-US" sz="2400" b="1" i="1" u="none" strike="noStrike" kern="0" cap="none" spc="0" normalizeH="0" baseline="0" noProof="0" smtClean="0">
                              <a:ln w="19050">
                                <a:solidFill>
                                  <a:prstClr val="black"/>
                                </a:solidFill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𝑺</m:t>
                          </m:r>
                        </m:sub>
                      </m:sSub>
                    </m:oMath>
                  </a14:m>
                  <a:endParaRPr kumimoji="0" lang="he-IL" sz="2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entury Gothic" panose="020B0502020202020204"/>
                  </a:endParaRPr>
                </a:p>
              </p:txBody>
            </p:sp>
          </mc:Choice>
          <mc:Fallback xmlns="">
            <p:sp>
              <p:nvSpPr>
                <p:cNvPr id="11" name="תיבת טקסט 10">
                  <a:extLst>
                    <a:ext uri="{FF2B5EF4-FFF2-40B4-BE49-F238E27FC236}">
                      <a16:creationId xmlns:a16="http://schemas.microsoft.com/office/drawing/2014/main" id="{92C45D79-8E09-4BBC-BA85-96F19DF38A3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28725" y="2318911"/>
                  <a:ext cx="3420742" cy="46166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תיבת טקסט 16">
              <a:extLst>
                <a:ext uri="{FF2B5EF4-FFF2-40B4-BE49-F238E27FC236}">
                  <a16:creationId xmlns:a16="http://schemas.microsoft.com/office/drawing/2014/main" id="{920C5D2B-8C8E-B7FC-56C6-69410DC37BA6}"/>
                </a:ext>
              </a:extLst>
            </p:cNvPr>
            <p:cNvSpPr txBox="1"/>
            <p:nvPr/>
          </p:nvSpPr>
          <p:spPr>
            <a:xfrm>
              <a:off x="3865247" y="1621014"/>
              <a:ext cx="283273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 w="19050">
                    <a:solidFill>
                      <a:prstClr val="black"/>
                    </a:solidFill>
                  </a:ln>
                  <a:solidFill>
                    <a:srgbClr val="00B050"/>
                  </a:solidFill>
                  <a:effectLst/>
                  <a:uLnTx/>
                  <a:uFillTx/>
                  <a:latin typeface="Century Gothic" panose="020B0502020202020204"/>
                </a:rPr>
                <a:t>Largest M Eigenvalues</a:t>
              </a:r>
              <a:endParaRPr kumimoji="0" lang="he-IL" sz="18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entury Gothic" panose="020B0502020202020204"/>
              </a:endParaRPr>
            </a:p>
          </p:txBody>
        </p:sp>
      </p:grpSp>
      <p:grpSp>
        <p:nvGrpSpPr>
          <p:cNvPr id="16" name="קבוצה 18">
            <a:extLst>
              <a:ext uri="{FF2B5EF4-FFF2-40B4-BE49-F238E27FC236}">
                <a16:creationId xmlns:a16="http://schemas.microsoft.com/office/drawing/2014/main" id="{FA4A58CD-942B-D296-E80F-339952A340CD}"/>
              </a:ext>
            </a:extLst>
          </p:cNvPr>
          <p:cNvGrpSpPr/>
          <p:nvPr/>
        </p:nvGrpSpPr>
        <p:grpSpPr>
          <a:xfrm>
            <a:off x="1389381" y="3290421"/>
            <a:ext cx="7639207" cy="2089193"/>
            <a:chOff x="1263651" y="3258036"/>
            <a:chExt cx="7639207" cy="2089193"/>
          </a:xfrm>
        </p:grpSpPr>
        <p:grpSp>
          <p:nvGrpSpPr>
            <p:cNvPr id="17" name="קבוצה 13">
              <a:extLst>
                <a:ext uri="{FF2B5EF4-FFF2-40B4-BE49-F238E27FC236}">
                  <a16:creationId xmlns:a16="http://schemas.microsoft.com/office/drawing/2014/main" id="{2147D95D-BCC4-4241-D13D-8CFCCB90FEC7}"/>
                </a:ext>
              </a:extLst>
            </p:cNvPr>
            <p:cNvGrpSpPr/>
            <p:nvPr/>
          </p:nvGrpSpPr>
          <p:grpSpPr>
            <a:xfrm>
              <a:off x="1263651" y="3258036"/>
              <a:ext cx="7038975" cy="1436474"/>
              <a:chOff x="1228725" y="2848461"/>
              <a:chExt cx="7038975" cy="1436474"/>
            </a:xfrm>
          </p:grpSpPr>
          <p:sp>
            <p:nvSpPr>
              <p:cNvPr id="19" name="מלבן: פינות מעוגלות 7">
                <a:extLst>
                  <a:ext uri="{FF2B5EF4-FFF2-40B4-BE49-F238E27FC236}">
                    <a16:creationId xmlns:a16="http://schemas.microsoft.com/office/drawing/2014/main" id="{8A0CB46E-EAFB-CCB8-9EED-121C2A00D8A3}"/>
                  </a:ext>
                </a:extLst>
              </p:cNvPr>
              <p:cNvSpPr/>
              <p:nvPr/>
            </p:nvSpPr>
            <p:spPr>
              <a:xfrm>
                <a:off x="2554605" y="2848461"/>
                <a:ext cx="1617345" cy="619125"/>
              </a:xfrm>
              <a:prstGeom prst="roundRect">
                <a:avLst/>
              </a:prstGeom>
              <a:noFill/>
              <a:ln w="38100" cap="flat" cmpd="sng" algn="ctr">
                <a:solidFill>
                  <a:srgbClr val="C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tlCol="1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he-IL" sz="1800" b="0" i="0" u="none" strike="noStrike" kern="0" cap="none" spc="0" normalizeH="0" baseline="0" noProof="0">
                  <a:ln>
                    <a:noFill/>
                  </a:ln>
                  <a:solidFill>
                    <a:srgbClr val="E9943A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20" name="מלבן: פינות מעוגלות 8">
                <a:extLst>
                  <a:ext uri="{FF2B5EF4-FFF2-40B4-BE49-F238E27FC236}">
                    <a16:creationId xmlns:a16="http://schemas.microsoft.com/office/drawing/2014/main" id="{1CA5EBAD-AF58-54E7-D90F-C88C75ECCAB2}"/>
                  </a:ext>
                </a:extLst>
              </p:cNvPr>
              <p:cNvSpPr/>
              <p:nvPr/>
            </p:nvSpPr>
            <p:spPr>
              <a:xfrm>
                <a:off x="6270624" y="3069764"/>
                <a:ext cx="1997076" cy="1215171"/>
              </a:xfrm>
              <a:prstGeom prst="roundRect">
                <a:avLst/>
              </a:prstGeom>
              <a:noFill/>
              <a:ln w="38100" cap="flat" cmpd="sng" algn="ctr">
                <a:solidFill>
                  <a:srgbClr val="C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tlCol="1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he-IL" sz="1800" b="0" i="0" u="none" strike="noStrike" kern="0" cap="none" spc="0" normalizeH="0" baseline="0" noProof="0">
                  <a:ln>
                    <a:noFill/>
                  </a:ln>
                  <a:solidFill>
                    <a:srgbClr val="E9943A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Arial" panose="020B0604020202020204" pitchFamily="34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תיבת טקסט 12">
                    <a:extLst>
                      <a:ext uri="{FF2B5EF4-FFF2-40B4-BE49-F238E27FC236}">
                        <a16:creationId xmlns:a16="http://schemas.microsoft.com/office/drawing/2014/main" id="{BE3F89A2-FE83-33F2-0245-101CE9E0306A}"/>
                      </a:ext>
                    </a:extLst>
                  </p:cNvPr>
                  <p:cNvSpPr txBox="1"/>
                  <p:nvPr/>
                </p:nvSpPr>
                <p:spPr>
                  <a:xfrm>
                    <a:off x="1228725" y="3473951"/>
                    <a:ext cx="3420742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marL="0" marR="0" lvl="0" indent="0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2400" b="1" i="0" u="none" strike="noStrike" kern="0" cap="none" spc="0" normalizeH="0" baseline="0" noProof="0" dirty="0">
                        <a:ln w="19050">
                          <a:solidFill>
                            <a:prstClr val="black"/>
                          </a:solidFill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Century Gothic" panose="020B0502020202020204"/>
                      </a:rPr>
                      <a:t>Noise Subspace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400" b="1" i="1" u="none" strike="noStrike" kern="0" cap="none" spc="0" normalizeH="0" baseline="0" noProof="0" smtClean="0">
                                <a:ln w="19050">
                                  <a:solidFill>
                                    <a:prstClr val="black"/>
                                  </a:solidFill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en-US" sz="2400" b="1" i="1" u="none" strike="noStrike" kern="0" cap="none" spc="0" normalizeH="0" baseline="0" noProof="0" smtClean="0">
                                <a:ln w="19050">
                                  <a:solidFill>
                                    <a:prstClr val="black"/>
                                  </a:solidFill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𝑼</m:t>
                            </m:r>
                          </m:e>
                          <m:sub>
                            <m:r>
                              <a:rPr kumimoji="0" lang="en-US" sz="2400" b="1" i="1" u="none" strike="noStrike" kern="0" cap="none" spc="0" normalizeH="0" baseline="0" noProof="0" smtClean="0">
                                <a:ln w="19050">
                                  <a:solidFill>
                                    <a:prstClr val="black"/>
                                  </a:solidFill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𝑵</m:t>
                            </m:r>
                          </m:sub>
                        </m:sSub>
                      </m:oMath>
                    </a14:m>
                    <a:endParaRPr kumimoji="0" lang="he-IL" sz="24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C00000"/>
                      </a:solidFill>
                      <a:effectLst/>
                      <a:uLnTx/>
                      <a:uFillTx/>
                      <a:latin typeface="Century Gothic" panose="020B0502020202020204"/>
                    </a:endParaRPr>
                  </a:p>
                </p:txBody>
              </p:sp>
            </mc:Choice>
            <mc:Fallback xmlns="">
              <p:sp>
                <p:nvSpPr>
                  <p:cNvPr id="13" name="תיבת טקסט 12">
                    <a:extLst>
                      <a:ext uri="{FF2B5EF4-FFF2-40B4-BE49-F238E27FC236}">
                        <a16:creationId xmlns:a16="http://schemas.microsoft.com/office/drawing/2014/main" id="{3F9E3081-2D9F-421B-92D1-82738D51A90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228725" y="3473951"/>
                    <a:ext cx="3420742" cy="461665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he-IL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תיבת טקסט 17">
                  <a:extLst>
                    <a:ext uri="{FF2B5EF4-FFF2-40B4-BE49-F238E27FC236}">
                      <a16:creationId xmlns:a16="http://schemas.microsoft.com/office/drawing/2014/main" id="{858E95EB-45B9-2A4A-DCC7-8F23B98447C3}"/>
                    </a:ext>
                  </a:extLst>
                </p:cNvPr>
                <p:cNvSpPr txBox="1"/>
                <p:nvPr/>
              </p:nvSpPr>
              <p:spPr>
                <a:xfrm>
                  <a:off x="5705317" y="4670121"/>
                  <a:ext cx="3197541" cy="67710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1" i="0" u="none" strike="noStrike" kern="0" cap="none" spc="0" normalizeH="0" baseline="0" noProof="0" dirty="0">
                      <a:ln w="19050">
                        <a:solidFill>
                          <a:prstClr val="black"/>
                        </a:solidFill>
                      </a:ln>
                      <a:solidFill>
                        <a:srgbClr val="C00000"/>
                      </a:solidFill>
                      <a:effectLst/>
                      <a:uLnTx/>
                      <a:uFillTx/>
                      <a:latin typeface="Century Gothic" panose="020B0502020202020204"/>
                    </a:rPr>
                    <a:t>Smallest N-M Eigenvalues</a:t>
                  </a:r>
                </a:p>
                <a:p>
                  <a:pPr marL="0" marR="0" lvl="0" indent="0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kumimoji="0" lang="en-US" sz="2000" b="1" i="1" u="none" strike="noStrike" kern="0" cap="none" spc="0" normalizeH="0" baseline="0" noProof="0" smtClean="0">
                                <a:ln w="19050">
                                  <a:solidFill>
                                    <a:prstClr val="black"/>
                                  </a:solidFill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0" lang="en-US" sz="2000" b="1" i="1" u="none" strike="noStrike" kern="0" cap="none" spc="0" normalizeH="0" baseline="0" noProof="0" smtClean="0">
                                    <a:ln w="19050">
                                      <a:solidFill>
                                        <a:prstClr val="black"/>
                                      </a:solidFill>
                                    </a:ln>
                                    <a:solidFill>
                                      <a:srgbClr val="C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0" lang="en-US" sz="2000" b="1" i="0" u="none" strike="noStrike" kern="0" cap="none" spc="0" normalizeH="0" baseline="0" noProof="0" smtClean="0">
                                    <a:ln w="19050">
                                      <a:solidFill>
                                        <a:prstClr val="black"/>
                                      </a:solidFill>
                                    </a:ln>
                                    <a:solidFill>
                                      <a:srgbClr val="C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kumimoji="0" lang="en-US" sz="2000" b="1" i="0" u="none" strike="noStrike" kern="0" cap="none" spc="0" normalizeH="0" baseline="0" noProof="0" smtClean="0">
                                    <a:ln w="19050">
                                      <a:solidFill>
                                        <a:prstClr val="black"/>
                                      </a:solidFill>
                                    </a:ln>
                                    <a:solidFill>
                                      <a:srgbClr val="C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r>
                                  <a:rPr kumimoji="0" lang="en-US" sz="2000" b="1" i="0" u="none" strike="noStrike" kern="0" cap="none" spc="0" normalizeH="0" baseline="0" noProof="0" smtClean="0">
                                    <a:ln w="19050">
                                      <a:solidFill>
                                        <a:prstClr val="black"/>
                                      </a:solidFill>
                                    </a:ln>
                                    <a:solidFill>
                                      <a:srgbClr val="C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kumimoji="0" lang="en-US" sz="2000" b="1" i="0" u="none" strike="noStrike" kern="0" cap="none" spc="0" normalizeH="0" baseline="0" noProof="0" smtClean="0">
                                    <a:ln w="19050">
                                      <a:solidFill>
                                        <a:prstClr val="black"/>
                                      </a:solidFill>
                                    </a:ln>
                                    <a:solidFill>
                                      <a:srgbClr val="C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kumimoji="0" lang="en-US" sz="2000" b="1" i="0" u="none" strike="noStrike" kern="0" cap="none" spc="0" normalizeH="0" baseline="0" noProof="0" smtClean="0">
                                <a:ln w="19050">
                                  <a:solidFill>
                                    <a:prstClr val="black"/>
                                  </a:solidFill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, …,</m:t>
                            </m:r>
                            <m:sSub>
                              <m:sSubPr>
                                <m:ctrlPr>
                                  <a:rPr kumimoji="0" lang="en-US" sz="2000" b="1" i="1" u="none" strike="noStrike" kern="0" cap="none" spc="0" normalizeH="0" baseline="0" noProof="0" smtClean="0">
                                    <a:ln w="19050">
                                      <a:solidFill>
                                        <a:prstClr val="black"/>
                                      </a:solidFill>
                                    </a:ln>
                                    <a:solidFill>
                                      <a:srgbClr val="C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0" lang="en-US" sz="2000" b="1" i="0" u="none" strike="noStrike" kern="0" cap="none" spc="0" normalizeH="0" baseline="0" noProof="0" smtClean="0">
                                    <a:ln w="19050">
                                      <a:solidFill>
                                        <a:prstClr val="black"/>
                                      </a:solidFill>
                                    </a:ln>
                                    <a:solidFill>
                                      <a:srgbClr val="C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kumimoji="0" lang="en-US" sz="2000" b="1" i="0" u="none" strike="noStrike" kern="0" cap="none" spc="0" normalizeH="0" baseline="0" noProof="0" smtClean="0">
                                    <a:ln w="19050">
                                      <a:solidFill>
                                        <a:prstClr val="black"/>
                                      </a:solidFill>
                                    </a:ln>
                                    <a:solidFill>
                                      <a:srgbClr val="C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</m:e>
                        </m:d>
                        <m:r>
                          <a:rPr kumimoji="0" lang="en-US" sz="2000" b="1" i="0" u="none" strike="noStrike" kern="0" cap="none" spc="0" normalizeH="0" baseline="0" noProof="0" smtClean="0">
                            <a:ln w="19050">
                              <a:solidFill>
                                <a:prstClr val="black"/>
                              </a:solidFill>
                            </a:ln>
                            <a:solidFill>
                              <a:srgbClr val="C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≈</m:t>
                        </m:r>
                        <m:sSup>
                          <m:sSupPr>
                            <m:ctrlPr>
                              <a:rPr kumimoji="0" lang="en-US" sz="2000" b="1" i="1" u="none" strike="noStrike" kern="0" cap="none" spc="0" normalizeH="0" baseline="0" noProof="0" smtClean="0">
                                <a:ln w="19050">
                                  <a:solidFill>
                                    <a:prstClr val="black"/>
                                  </a:solidFill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sz="2000" b="1" i="0" u="none" strike="noStrike" kern="0" cap="none" spc="0" normalizeH="0" baseline="0" noProof="0" smtClean="0">
                                <a:ln w="19050">
                                  <a:solidFill>
                                    <a:prstClr val="black"/>
                                  </a:solidFill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kumimoji="0" lang="en-US" sz="2000" b="1" i="0" u="none" strike="noStrike" kern="0" cap="none" spc="0" normalizeH="0" baseline="0" noProof="0" smtClean="0">
                                <a:ln w="19050">
                                  <a:solidFill>
                                    <a:prstClr val="black"/>
                                  </a:solidFill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kumimoji="0" lang="en-US" sz="2000" b="1" i="0" u="none" strike="noStrike" kern="0" cap="none" spc="0" normalizeH="0" baseline="0" noProof="0" dirty="0">
                    <a:ln w="19050">
                      <a:solidFill>
                        <a:prstClr val="black"/>
                      </a:solidFill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entury Gothic" panose="020B0502020202020204"/>
                  </a:endParaRPr>
                </a:p>
              </p:txBody>
            </p:sp>
          </mc:Choice>
          <mc:Fallback xmlns="">
            <p:sp>
              <p:nvSpPr>
                <p:cNvPr id="18" name="תיבת טקסט 17">
                  <a:extLst>
                    <a:ext uri="{FF2B5EF4-FFF2-40B4-BE49-F238E27FC236}">
                      <a16:creationId xmlns:a16="http://schemas.microsoft.com/office/drawing/2014/main" id="{2C09DDC4-BC3A-4375-8000-C32C5E57144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05317" y="4670121"/>
                  <a:ext cx="3197541" cy="677108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2865611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949774B9-9DCE-410B-B43A-779FA0A4DDE7}"/>
              </a:ext>
            </a:extLst>
          </p:cNvPr>
          <p:cNvSpPr txBox="1"/>
          <p:nvPr/>
        </p:nvSpPr>
        <p:spPr>
          <a:xfrm>
            <a:off x="2308947" y="148748"/>
            <a:ext cx="681736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all" spc="0" normalizeH="0" baseline="0" noProof="0" dirty="0">
                <a:ln w="28575">
                  <a:solidFill>
                    <a:srgbClr val="000066"/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Outline</a:t>
            </a:r>
            <a:endParaRPr kumimoji="0" lang="he-IL" sz="4800" b="1" i="0" u="none" strike="noStrike" kern="1200" cap="all" spc="0" normalizeH="0" baseline="0" noProof="0" dirty="0">
              <a:ln w="28575">
                <a:solidFill>
                  <a:srgbClr val="000066"/>
                </a:solidFill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FE18D34-513C-4201-BBE1-600D67DB9F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120" y="831839"/>
            <a:ext cx="10204878" cy="6026161"/>
          </a:xfrm>
        </p:spPr>
        <p:txBody>
          <a:bodyPr>
            <a:normAutofit/>
          </a:bodyPr>
          <a:lstStyle/>
          <a:p>
            <a:pPr algn="l" rtl="0">
              <a:lnSpc>
                <a:spcPts val="2880"/>
              </a:lnSpc>
            </a:pPr>
            <a:r>
              <a:rPr lang="en-US" sz="1600" dirty="0">
                <a:ln w="19050">
                  <a:solidFill>
                    <a:schemeClr val="bg1"/>
                  </a:solidFill>
                </a:ln>
                <a:solidFill>
                  <a:srgbClr val="000066"/>
                </a:solidFill>
              </a:rPr>
              <a:t>ULTRASOUND</a:t>
            </a:r>
          </a:p>
          <a:p>
            <a:pPr lvl="1" algn="l" rtl="0"/>
            <a:r>
              <a:rPr lang="en-US" sz="1600" dirty="0">
                <a:ln w="19050">
                  <a:solidFill>
                    <a:schemeClr val="bg1"/>
                  </a:solidFill>
                </a:ln>
                <a:solidFill>
                  <a:srgbClr val="000066"/>
                </a:solidFill>
              </a:rPr>
              <a:t>Medical Uses</a:t>
            </a:r>
          </a:p>
          <a:p>
            <a:pPr lvl="1" algn="l" rtl="0"/>
            <a:r>
              <a:rPr lang="en-US" sz="1600" dirty="0">
                <a:ln w="19050">
                  <a:solidFill>
                    <a:schemeClr val="bg1"/>
                  </a:solidFill>
                </a:ln>
                <a:solidFill>
                  <a:srgbClr val="000066"/>
                </a:solidFill>
              </a:rPr>
              <a:t>Techniques</a:t>
            </a:r>
          </a:p>
          <a:p>
            <a:pPr lvl="1" algn="l" rtl="0"/>
            <a:r>
              <a:rPr lang="en-US" sz="1600" dirty="0">
                <a:ln w="19050">
                  <a:solidFill>
                    <a:schemeClr val="bg1"/>
                  </a:solidFill>
                </a:ln>
                <a:solidFill>
                  <a:srgbClr val="000066"/>
                </a:solidFill>
              </a:rPr>
              <a:t>preprocess</a:t>
            </a:r>
          </a:p>
          <a:p>
            <a:pPr algn="l" rtl="0"/>
            <a:r>
              <a:rPr lang="en-US" sz="1800" dirty="0">
                <a:ln w="19050">
                  <a:solidFill>
                    <a:schemeClr val="bg1"/>
                  </a:solidFill>
                </a:ln>
                <a:solidFill>
                  <a:srgbClr val="000066"/>
                </a:solidFill>
              </a:rPr>
              <a:t>Beamforming</a:t>
            </a:r>
          </a:p>
          <a:p>
            <a:pPr marR="0" lvl="1" algn="l" rtl="0" fontAlgn="auto">
              <a:lnSpc>
                <a:spcPct val="100000"/>
              </a:lnSpc>
              <a:tabLst/>
              <a:defRPr/>
            </a:pPr>
            <a:r>
              <a:rPr lang="en-US" sz="1600" dirty="0">
                <a:ln w="19050">
                  <a:solidFill>
                    <a:schemeClr val="bg1"/>
                  </a:solidFill>
                </a:ln>
                <a:solidFill>
                  <a:srgbClr val="000066"/>
                </a:solidFill>
              </a:rPr>
              <a:t>Beamforming Principals</a:t>
            </a:r>
          </a:p>
          <a:p>
            <a:pPr lvl="1" algn="l" rtl="0"/>
            <a:r>
              <a:rPr lang="en-US" sz="1600" dirty="0">
                <a:ln w="19050">
                  <a:solidFill>
                    <a:schemeClr val="bg1"/>
                  </a:solidFill>
                </a:ln>
                <a:solidFill>
                  <a:srgbClr val="000066"/>
                </a:solidFill>
              </a:rPr>
              <a:t>DAS</a:t>
            </a:r>
          </a:p>
          <a:p>
            <a:pPr lvl="1" algn="l" rtl="0"/>
            <a:r>
              <a:rPr lang="en-US" sz="1600" dirty="0">
                <a:ln w="19050">
                  <a:solidFill>
                    <a:schemeClr val="bg1"/>
                  </a:solidFill>
                </a:ln>
                <a:solidFill>
                  <a:srgbClr val="000066"/>
                </a:solidFill>
              </a:rPr>
              <a:t>Adaptive Beamformer – MVDR &amp; EBMV</a:t>
            </a:r>
          </a:p>
          <a:p>
            <a:pPr lvl="1" algn="l" rtl="0"/>
            <a:r>
              <a:rPr lang="en-US" sz="1600" dirty="0">
                <a:ln w="19050">
                  <a:solidFill>
                    <a:schemeClr val="bg1"/>
                  </a:solidFill>
                </a:ln>
                <a:solidFill>
                  <a:srgbClr val="000066"/>
                </a:solidFill>
              </a:rPr>
              <a:t>MV complexity</a:t>
            </a:r>
          </a:p>
          <a:p>
            <a:pPr marL="342900" lvl="1" indent="-342900" algn="l" rtl="0"/>
            <a:r>
              <a:rPr lang="en-US" dirty="0">
                <a:ln w="19050">
                  <a:solidFill>
                    <a:schemeClr val="bg1"/>
                  </a:solidFill>
                </a:ln>
                <a:solidFill>
                  <a:srgbClr val="000066"/>
                </a:solidFill>
              </a:rPr>
              <a:t>DNN Augmented Adaptive Beamformer</a:t>
            </a:r>
          </a:p>
          <a:p>
            <a:pPr lvl="1" algn="l" rtl="0"/>
            <a:r>
              <a:rPr lang="en-US" sz="1600" dirty="0">
                <a:ln w="19050">
                  <a:solidFill>
                    <a:schemeClr val="bg1"/>
                  </a:solidFill>
                </a:ln>
                <a:solidFill>
                  <a:srgbClr val="000066"/>
                </a:solidFill>
              </a:rPr>
              <a:t>DNN – Aided hybrid inference </a:t>
            </a:r>
          </a:p>
          <a:p>
            <a:pPr lvl="1" algn="l" rtl="0"/>
            <a:r>
              <a:rPr lang="en-US" sz="1600" dirty="0">
                <a:ln w="19050">
                  <a:solidFill>
                    <a:schemeClr val="bg1"/>
                  </a:solidFill>
                </a:ln>
                <a:solidFill>
                  <a:srgbClr val="000066"/>
                </a:solidFill>
              </a:rPr>
              <a:t>ABLE</a:t>
            </a:r>
          </a:p>
          <a:p>
            <a:pPr marL="342900" lvl="1" indent="-342900" algn="l" rtl="0"/>
            <a:r>
              <a:rPr lang="en-US" dirty="0">
                <a:ln w="19050">
                  <a:solidFill>
                    <a:schemeClr val="bg1"/>
                  </a:solidFill>
                </a:ln>
                <a:solidFill>
                  <a:srgbClr val="000066"/>
                </a:solidFill>
              </a:rPr>
              <a:t>Results and conclusions</a:t>
            </a:r>
          </a:p>
          <a:p>
            <a:pPr marL="342900" lvl="1" indent="-342900" algn="l" rtl="0"/>
            <a:r>
              <a:rPr lang="en-US" dirty="0">
                <a:ln w="19050">
                  <a:solidFill>
                    <a:schemeClr val="bg1"/>
                  </a:solidFill>
                </a:ln>
                <a:solidFill>
                  <a:srgbClr val="000066"/>
                </a:solidFill>
              </a:rPr>
              <a:t>Model implementation</a:t>
            </a:r>
          </a:p>
          <a:p>
            <a:pPr lvl="1" algn="l" rtl="0"/>
            <a:endParaRPr lang="en-US" sz="1600" dirty="0">
              <a:ln w="19050">
                <a:solidFill>
                  <a:schemeClr val="bg1"/>
                </a:solidFill>
              </a:ln>
              <a:solidFill>
                <a:srgbClr val="000066"/>
              </a:solidFill>
            </a:endParaRPr>
          </a:p>
          <a:p>
            <a:pPr lvl="1" algn="l" rtl="0"/>
            <a:endParaRPr lang="en-US" dirty="0">
              <a:ln w="19050">
                <a:solidFill>
                  <a:schemeClr val="bg1"/>
                </a:solidFill>
              </a:ln>
              <a:solidFill>
                <a:srgbClr val="000066"/>
              </a:solidFill>
            </a:endParaRPr>
          </a:p>
          <a:p>
            <a:pPr algn="l" rtl="0">
              <a:lnSpc>
                <a:spcPct val="150000"/>
              </a:lnSpc>
            </a:pPr>
            <a:endParaRPr lang="en-US" sz="2400" dirty="0">
              <a:ln w="19050">
                <a:solidFill>
                  <a:schemeClr val="bg1"/>
                </a:solidFill>
              </a:ln>
              <a:solidFill>
                <a:srgbClr val="00006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 rtl="0">
              <a:lnSpc>
                <a:spcPct val="150000"/>
              </a:lnSpc>
            </a:pPr>
            <a:endParaRPr lang="en-US" sz="2400" dirty="0">
              <a:ln w="19050">
                <a:solidFill>
                  <a:schemeClr val="bg1"/>
                </a:solidFill>
              </a:ln>
              <a:solidFill>
                <a:srgbClr val="00006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286290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515A6A65-30B5-AD13-AC9A-9E56456CCB2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13477" y="810424"/>
                <a:ext cx="11129536" cy="5237151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r" defTabSz="457200" rtl="1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20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  <a:lvl2pPr marL="742950" indent="-285750" algn="r" defTabSz="457200" rtl="1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8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2pPr>
                <a:lvl3pPr marL="1143000" indent="-228600" algn="r" defTabSz="457200" rtl="1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6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3pPr>
                <a:lvl4pPr marL="1600200" indent="-228600" algn="r" defTabSz="457200" rtl="1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4pPr>
                <a:lvl5pPr marL="2057400" indent="-228600" algn="r" defTabSz="457200" rtl="1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5pPr>
                <a:lvl6pPr marL="2514600" indent="-228600" algn="r" defTabSz="457200" rtl="1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6pPr>
                <a:lvl7pPr marL="2971800" indent="-228600" algn="r" defTabSz="457200" rtl="1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7pPr>
                <a:lvl8pPr marL="3429000" indent="-228600" algn="r" defTabSz="457200" rtl="1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8pPr>
                <a:lvl9pPr marL="3886200" indent="-228600" algn="r" defTabSz="457200" rtl="1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9pPr>
              </a:lstStyle>
              <a:p>
                <a:pPr algn="l" rtl="0">
                  <a:buClr>
                    <a:srgbClr val="B31166">
                      <a:lumMod val="60000"/>
                      <a:lumOff val="40000"/>
                    </a:srgbClr>
                  </a:buClr>
                  <a:defRPr/>
                </a:pPr>
                <a:r>
                  <a:rPr lang="en-US" sz="2400" b="1" dirty="0">
                    <a:ln w="19050">
                      <a:solidFill>
                        <a:schemeClr val="bg1"/>
                      </a:solidFill>
                    </a:ln>
                    <a:solidFill>
                      <a:srgbClr val="002060"/>
                    </a:solidFill>
                  </a:rPr>
                  <a:t>Eigen-Based Projection</a:t>
                </a:r>
              </a:p>
              <a:p>
                <a:pPr lvl="1" indent="-342900" algn="l" rtl="0">
                  <a:buClr>
                    <a:srgbClr val="B31166">
                      <a:lumMod val="60000"/>
                      <a:lumOff val="40000"/>
                    </a:srgbClr>
                  </a:buClr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2000" i="1" dirty="0" smtClean="0">
                            <a:ln w="19050">
                              <a:solidFill>
                                <a:schemeClr val="bg1"/>
                              </a:solidFill>
                            </a:ln>
                            <a:solidFill>
                              <a:srgbClr val="00006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i="1" dirty="0" smtClean="0">
                            <a:ln w="19050">
                              <a:solidFill>
                                <a:schemeClr val="bg1"/>
                              </a:solidFill>
                            </a:ln>
                            <a:solidFill>
                              <a:srgbClr val="000066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GB" sz="2000" i="1" dirty="0" smtClean="0">
                            <a:ln w="19050">
                              <a:solidFill>
                                <a:schemeClr val="bg1"/>
                              </a:solidFill>
                            </a:ln>
                            <a:solidFill>
                              <a:srgbClr val="000066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</m:oMath>
                </a14:m>
                <a:r>
                  <a:rPr lang="en-GB" sz="2000" dirty="0">
                    <a:ln w="19050">
                      <a:solidFill>
                        <a:schemeClr val="bg1"/>
                      </a:solidFill>
                    </a:ln>
                    <a:solidFill>
                      <a:srgbClr val="000066"/>
                    </a:solidFill>
                  </a:rPr>
                  <a:t> Hermitian: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000" i="1" dirty="0" smtClean="0">
                            <a:ln w="19050">
                              <a:solidFill>
                                <a:schemeClr val="bg1"/>
                              </a:solidFill>
                            </a:ln>
                            <a:solidFill>
                              <a:srgbClr val="00006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i="1" dirty="0" smtClean="0">
                            <a:ln w="19050">
                              <a:solidFill>
                                <a:schemeClr val="bg1"/>
                              </a:solidFill>
                            </a:ln>
                            <a:solidFill>
                              <a:srgbClr val="000066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GB" sz="2000" i="1" dirty="0" smtClean="0">
                            <a:ln w="19050">
                              <a:solidFill>
                                <a:schemeClr val="bg1"/>
                              </a:solidFill>
                            </a:ln>
                            <a:solidFill>
                              <a:srgbClr val="000066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r>
                      <a:rPr lang="en-GB" sz="2000" i="1" dirty="0" smtClean="0">
                        <a:ln w="19050">
                          <a:solidFill>
                            <a:schemeClr val="bg1"/>
                          </a:solidFill>
                        </a:ln>
                        <a:solidFill>
                          <a:srgbClr val="000066"/>
                        </a:solidFill>
                        <a:latin typeface="Cambria Math" panose="02040503050406030204" pitchFamily="18" charset="0"/>
                      </a:rPr>
                      <m:t>⊥</m:t>
                    </m:r>
                    <m:sSub>
                      <m:sSubPr>
                        <m:ctrlPr>
                          <a:rPr lang="en-GB" sz="2000" i="1" dirty="0" smtClean="0">
                            <a:ln w="19050">
                              <a:solidFill>
                                <a:schemeClr val="bg1"/>
                              </a:solidFill>
                            </a:ln>
                            <a:solidFill>
                              <a:srgbClr val="00006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i="1" dirty="0" smtClean="0">
                            <a:ln w="19050">
                              <a:solidFill>
                                <a:schemeClr val="bg1"/>
                              </a:solidFill>
                            </a:ln>
                            <a:solidFill>
                              <a:srgbClr val="000066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GB" sz="2000" i="1" dirty="0" smtClean="0">
                            <a:ln w="19050">
                              <a:solidFill>
                                <a:schemeClr val="bg1"/>
                              </a:solidFill>
                            </a:ln>
                            <a:solidFill>
                              <a:srgbClr val="000066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endParaRPr lang="en-GB" sz="2000" dirty="0">
                  <a:ln w="19050">
                    <a:solidFill>
                      <a:schemeClr val="bg1"/>
                    </a:solidFill>
                  </a:ln>
                  <a:solidFill>
                    <a:srgbClr val="000066"/>
                  </a:solidFill>
                </a:endParaRPr>
              </a:p>
              <a:p>
                <a:pPr lvl="1" indent="-342900" algn="l" rtl="0">
                  <a:buClr>
                    <a:srgbClr val="B31166">
                      <a:lumMod val="60000"/>
                      <a:lumOff val="40000"/>
                    </a:srgbClr>
                  </a:buClr>
                  <a:defRPr/>
                </a:pPr>
                <a:r>
                  <a:rPr lang="en-GB" sz="2000" dirty="0">
                    <a:ln w="19050">
                      <a:solidFill>
                        <a:schemeClr val="bg1"/>
                      </a:solidFill>
                    </a:ln>
                    <a:solidFill>
                      <a:srgbClr val="000066"/>
                    </a:solidFill>
                  </a:rPr>
                  <a:t>Projecting apodization weights over Signal subspace -&gt; eliminating Noise products.</a:t>
                </a:r>
              </a:p>
              <a:p>
                <a:pPr lvl="1" indent="-342900" algn="l" rtl="0">
                  <a:buClr>
                    <a:srgbClr val="B31166">
                      <a:lumMod val="60000"/>
                      <a:lumOff val="40000"/>
                    </a:srgbClr>
                  </a:buClr>
                  <a:defRPr/>
                </a:pPr>
                <a:endParaRPr lang="en-GB" sz="2000" dirty="0">
                  <a:ln w="19050">
                    <a:solidFill>
                      <a:schemeClr val="bg1"/>
                    </a:solidFill>
                  </a:ln>
                  <a:solidFill>
                    <a:srgbClr val="000066"/>
                  </a:solidFill>
                </a:endParaRPr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515A6A65-30B5-AD13-AC9A-9E56456CCB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477" y="810424"/>
                <a:ext cx="11129536" cy="523715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305B05CA-E185-3E2E-BE2F-DF341AA6EB7B}"/>
              </a:ext>
            </a:extLst>
          </p:cNvPr>
          <p:cNvSpPr txBox="1"/>
          <p:nvPr/>
        </p:nvSpPr>
        <p:spPr>
          <a:xfrm>
            <a:off x="2582107" y="87102"/>
            <a:ext cx="679227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all" spc="0" normalizeH="0" baseline="0" noProof="0" dirty="0">
                <a:ln w="28575">
                  <a:solidFill>
                    <a:srgbClr val="000066"/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MVDR improvements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ontent Placeholder 2">
                <a:extLst>
                  <a:ext uri="{FF2B5EF4-FFF2-40B4-BE49-F238E27FC236}">
                    <a16:creationId xmlns:a16="http://schemas.microsoft.com/office/drawing/2014/main" id="{30C7F616-39CD-A42A-50FA-B6B8C2BB023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671154" y="4680902"/>
                <a:ext cx="6703230" cy="114230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/>
              </a:bodyPr>
              <a:lstStyle>
                <a:lvl1pPr marL="342900" indent="-342900" algn="r" defTabSz="457200" rtl="1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20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  <a:lvl2pPr marL="742950" indent="-285750" algn="r" defTabSz="457200" rtl="1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8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2pPr>
                <a:lvl3pPr marL="1143000" indent="-228600" algn="r" defTabSz="457200" rtl="1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6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3pPr>
                <a:lvl4pPr marL="1600200" indent="-228600" algn="r" defTabSz="457200" rtl="1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4pPr>
                <a:lvl5pPr marL="2057400" indent="-228600" algn="r" defTabSz="457200" rtl="1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5pPr>
                <a:lvl6pPr marL="2514600" indent="-228600" algn="r" defTabSz="457200" rtl="1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6pPr>
                <a:lvl7pPr marL="2971800" indent="-228600" algn="r" defTabSz="457200" rtl="1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7pPr>
                <a:lvl8pPr marL="3429000" indent="-228600" algn="r" defTabSz="457200" rtl="1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8pPr>
                <a:lvl9pPr marL="3886200" indent="-228600" algn="r" defTabSz="457200" rtl="1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9pPr>
              </a:lstStyle>
              <a:p>
                <a:pPr marL="0" lvl="0" indent="0" algn="l" rtl="0">
                  <a:lnSpc>
                    <a:spcPct val="107000"/>
                  </a:lnSpc>
                  <a:spcAft>
                    <a:spcPts val="800"/>
                  </a:spcAft>
                  <a:buClr>
                    <a:srgbClr val="B31166">
                      <a:lumMod val="60000"/>
                      <a:lumOff val="40000"/>
                    </a:srgbClr>
                  </a:buClr>
                  <a:buSzPts val="9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200" b="1" i="1" smtClean="0">
                              <a:ln w="0">
                                <a:solidFill>
                                  <a:sysClr val="windowText" lastClr="000000"/>
                                </a:solidFill>
                              </a:ln>
                              <a:solidFill>
                                <a:srgbClr val="00006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GB" sz="3200" b="1" i="1">
                                  <a:ln w="0">
                                    <a:solidFill>
                                      <a:sysClr val="windowText" lastClr="000000"/>
                                    </a:solidFill>
                                  </a:ln>
                                  <a:solidFill>
                                    <a:srgbClr val="00006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GB" sz="3200" b="1" i="1">
                                      <a:ln w="0">
                                        <a:solidFill>
                                          <a:sysClr val="windowText" lastClr="000000"/>
                                        </a:solidFill>
                                      </a:ln>
                                      <a:solidFill>
                                        <a:srgbClr val="00006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3200" b="1" i="1">
                                      <a:ln w="0">
                                        <a:solidFill>
                                          <a:sysClr val="windowText" lastClr="000000"/>
                                        </a:solidFill>
                                      </a:ln>
                                      <a:solidFill>
                                        <a:srgbClr val="000066"/>
                                      </a:solidFill>
                                      <a:latin typeface="Cambria Math" panose="02040503050406030204" pitchFamily="18" charset="0"/>
                                    </a:rPr>
                                    <m:t>𝑾</m:t>
                                  </m:r>
                                </m:e>
                                <m:sub>
                                  <m:r>
                                    <a:rPr lang="en-GB" sz="3200" b="1" i="1">
                                      <a:ln w="0">
                                        <a:solidFill>
                                          <a:sysClr val="windowText" lastClr="000000"/>
                                        </a:solidFill>
                                      </a:ln>
                                      <a:solidFill>
                                        <a:srgbClr val="000066"/>
                                      </a:solidFill>
                                      <a:latin typeface="Cambria Math" panose="02040503050406030204" pitchFamily="18" charset="0"/>
                                    </a:rPr>
                                    <m:t>𝑬𝑩𝑴𝑽</m:t>
                                  </m:r>
                                </m:sub>
                              </m:sSub>
                              <m:r>
                                <a:rPr lang="en-GB" sz="3200" b="1" i="1" smtClean="0">
                                  <a:ln w="0">
                                    <a:solidFill>
                                      <a:sysClr val="windowText" lastClr="000000"/>
                                    </a:solidFill>
                                  </a:ln>
                                  <a:solidFill>
                                    <a:srgbClr val="000066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GB" sz="3200" b="1" i="1">
                                  <a:ln w="0">
                                    <a:solidFill>
                                      <a:sysClr val="windowText" lastClr="000000"/>
                                    </a:solidFill>
                                  </a:ln>
                                  <a:solidFill>
                                    <a:srgbClr val="000066"/>
                                  </a:solidFill>
                                  <a:latin typeface="Cambria Math" panose="02040503050406030204" pitchFamily="18" charset="0"/>
                                </a:rPr>
                                <m:t>𝑼</m:t>
                              </m:r>
                            </m:e>
                            <m:sub>
                              <m:r>
                                <a:rPr lang="en-GB" sz="3200" b="1" i="1">
                                  <a:ln w="0">
                                    <a:solidFill>
                                      <a:sysClr val="windowText" lastClr="000000"/>
                                    </a:solidFill>
                                  </a:ln>
                                  <a:solidFill>
                                    <a:srgbClr val="000066"/>
                                  </a:solidFill>
                                  <a:latin typeface="Cambria Math" panose="02040503050406030204" pitchFamily="18" charset="0"/>
                                </a:rPr>
                                <m:t>𝑵</m:t>
                              </m:r>
                            </m:sub>
                          </m:sSub>
                        </m:e>
                        <m:sub>
                          <m:r>
                            <a:rPr lang="en-GB" sz="3200" b="1" i="0" smtClean="0">
                              <a:ln w="0">
                                <a:solidFill>
                                  <a:sysClr val="windowText" lastClr="000000"/>
                                </a:solidFill>
                              </a:ln>
                              <a:solidFill>
                                <a:srgbClr val="000066"/>
                              </a:solidFill>
                              <a:latin typeface="Cambria Math" panose="02040503050406030204" pitchFamily="18" charset="0"/>
                            </a:rPr>
                            <m:t>𝐢</m:t>
                          </m:r>
                        </m:sub>
                      </m:sSub>
                      <m:r>
                        <a:rPr lang="en-US" sz="3200" b="1">
                          <a:ln w="0">
                            <a:solidFill>
                              <a:sysClr val="windowText" lastClr="000000"/>
                            </a:solidFill>
                          </a:ln>
                          <a:solidFill>
                            <a:srgbClr val="00006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>
                          <a:ln w="0">
                            <a:solidFill>
                              <a:sysClr val="windowText" lastClr="000000"/>
                            </a:solidFill>
                          </a:ln>
                          <a:solidFill>
                            <a:srgbClr val="000066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3200" b="1">
                          <a:ln w="0">
                            <a:solidFill>
                              <a:sysClr val="windowText" lastClr="000000"/>
                            </a:solidFill>
                          </a:ln>
                          <a:solidFill>
                            <a:srgbClr val="000066"/>
                          </a:solidFill>
                          <a:latin typeface="Cambria Math" panose="02040503050406030204" pitchFamily="18" charset="0"/>
                        </a:rPr>
                        <m:t> , ∀</m:t>
                      </m:r>
                      <m:r>
                        <a:rPr lang="en-US" sz="3200" b="1" i="1">
                          <a:ln w="0">
                            <a:solidFill>
                              <a:sysClr val="windowText" lastClr="000000"/>
                            </a:solidFill>
                          </a:ln>
                          <a:solidFill>
                            <a:srgbClr val="000066"/>
                          </a:solidFill>
                          <a:latin typeface="Cambria Math" panose="02040503050406030204" pitchFamily="18" charset="0"/>
                        </a:rPr>
                        <m:t>𝒊</m:t>
                      </m:r>
                      <m:r>
                        <a:rPr lang="en-US" sz="3200" b="1">
                          <a:ln w="0">
                            <a:solidFill>
                              <a:sysClr val="windowText" lastClr="000000"/>
                            </a:solidFill>
                          </a:ln>
                          <a:solidFill>
                            <a:srgbClr val="000066"/>
                          </a:solidFill>
                          <a:latin typeface="Cambria Math" panose="02040503050406030204" pitchFamily="18" charset="0"/>
                        </a:rPr>
                        <m:t>∈{</m:t>
                      </m:r>
                      <m:r>
                        <a:rPr lang="en-US" sz="3200" b="1" i="1">
                          <a:ln w="0">
                            <a:solidFill>
                              <a:sysClr val="windowText" lastClr="000000"/>
                            </a:solidFill>
                          </a:ln>
                          <a:solidFill>
                            <a:srgbClr val="000066"/>
                          </a:solidFill>
                          <a:latin typeface="Cambria Math" panose="02040503050406030204" pitchFamily="18" charset="0"/>
                        </a:rPr>
                        <m:t>𝑴</m:t>
                      </m:r>
                      <m:r>
                        <a:rPr lang="en-US" sz="3200" b="1">
                          <a:ln w="0">
                            <a:solidFill>
                              <a:sysClr val="windowText" lastClr="000000"/>
                            </a:solidFill>
                          </a:ln>
                          <a:solidFill>
                            <a:srgbClr val="000066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1" i="1">
                          <a:ln w="0">
                            <a:solidFill>
                              <a:sysClr val="windowText" lastClr="000000"/>
                            </a:solidFill>
                          </a:ln>
                          <a:solidFill>
                            <a:srgbClr val="000066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3200" b="1">
                          <a:ln w="0">
                            <a:solidFill>
                              <a:sysClr val="windowText" lastClr="000000"/>
                            </a:solidFill>
                          </a:ln>
                          <a:solidFill>
                            <a:srgbClr val="000066"/>
                          </a:solidFill>
                          <a:latin typeface="Cambria Math" panose="02040503050406030204" pitchFamily="18" charset="0"/>
                        </a:rPr>
                        <m:t>,…,</m:t>
                      </m:r>
                      <m:r>
                        <a:rPr lang="en-US" sz="3200" b="1" i="1">
                          <a:ln w="0">
                            <a:solidFill>
                              <a:sysClr val="windowText" lastClr="000000"/>
                            </a:solidFill>
                          </a:ln>
                          <a:solidFill>
                            <a:srgbClr val="000066"/>
                          </a:solidFill>
                          <a:latin typeface="Cambria Math" panose="02040503050406030204" pitchFamily="18" charset="0"/>
                        </a:rPr>
                        <m:t>𝑵</m:t>
                      </m:r>
                      <m:r>
                        <a:rPr lang="en-US" sz="3200" b="1">
                          <a:ln w="0">
                            <a:solidFill>
                              <a:sysClr val="windowText" lastClr="000000"/>
                            </a:solidFill>
                          </a:ln>
                          <a:solidFill>
                            <a:srgbClr val="000066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b="1" dirty="0">
                  <a:ln w="0">
                    <a:solidFill>
                      <a:sysClr val="windowText" lastClr="000000"/>
                    </a:solidFill>
                  </a:ln>
                  <a:solidFill>
                    <a:srgbClr val="000066"/>
                  </a:solidFill>
                  <a:latin typeface="Palatino-Roman"/>
                </a:endParaRPr>
              </a:p>
            </p:txBody>
          </p:sp>
        </mc:Choice>
        <mc:Fallback xmlns="">
          <p:sp>
            <p:nvSpPr>
              <p:cNvPr id="23" name="Content Placeholder 2">
                <a:extLst>
                  <a:ext uri="{FF2B5EF4-FFF2-40B4-BE49-F238E27FC236}">
                    <a16:creationId xmlns:a16="http://schemas.microsoft.com/office/drawing/2014/main" id="{30C7F616-39CD-A42A-50FA-B6B8C2BB02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1154" y="4680902"/>
                <a:ext cx="6703230" cy="114230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Content Placeholder 2">
                <a:extLst>
                  <a:ext uri="{FF2B5EF4-FFF2-40B4-BE49-F238E27FC236}">
                    <a16:creationId xmlns:a16="http://schemas.microsoft.com/office/drawing/2014/main" id="{C54C6860-5436-74F4-0F34-77857F13911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59974" y="2960537"/>
                <a:ext cx="4369726" cy="75403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10000"/>
              </a:bodyPr>
              <a:lstStyle>
                <a:lvl1pPr marL="342900" indent="-342900" algn="r" defTabSz="457200" rtl="1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20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  <a:lvl2pPr marL="742950" indent="-285750" algn="r" defTabSz="457200" rtl="1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8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2pPr>
                <a:lvl3pPr marL="1143000" indent="-228600" algn="r" defTabSz="457200" rtl="1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6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3pPr>
                <a:lvl4pPr marL="1600200" indent="-228600" algn="r" defTabSz="457200" rtl="1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4pPr>
                <a:lvl5pPr marL="2057400" indent="-228600" algn="r" defTabSz="457200" rtl="1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5pPr>
                <a:lvl6pPr marL="2514600" indent="-228600" algn="r" defTabSz="457200" rtl="1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6pPr>
                <a:lvl7pPr marL="2971800" indent="-228600" algn="r" defTabSz="457200" rtl="1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7pPr>
                <a:lvl8pPr marL="3429000" indent="-228600" algn="r" defTabSz="457200" rtl="1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8pPr>
                <a:lvl9pPr marL="3886200" indent="-228600" algn="r" defTabSz="457200" rtl="1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9pPr>
              </a:lstStyle>
              <a:p>
                <a:pPr marL="0" lvl="0" indent="0" algn="l" rtl="0">
                  <a:lnSpc>
                    <a:spcPct val="107000"/>
                  </a:lnSpc>
                  <a:spcAft>
                    <a:spcPts val="800"/>
                  </a:spcAft>
                  <a:buClr>
                    <a:srgbClr val="B31166">
                      <a:lumMod val="60000"/>
                      <a:lumOff val="40000"/>
                    </a:srgbClr>
                  </a:buClr>
                  <a:buSzPts val="9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600" b="1" i="1">
                              <a:ln w="0">
                                <a:solidFill>
                                  <a:sysClr val="windowText" lastClr="000000"/>
                                </a:solidFill>
                              </a:ln>
                              <a:solidFill>
                                <a:srgbClr val="00006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600" b="1" i="1">
                              <a:ln w="0">
                                <a:solidFill>
                                  <a:sysClr val="windowText" lastClr="000000"/>
                                </a:solidFill>
                              </a:ln>
                              <a:solidFill>
                                <a:srgbClr val="000066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GB" sz="3600" b="1" i="1">
                              <a:ln w="0">
                                <a:solidFill>
                                  <a:sysClr val="windowText" lastClr="000000"/>
                                </a:solidFill>
                              </a:ln>
                              <a:solidFill>
                                <a:srgbClr val="000066"/>
                              </a:solidFill>
                              <a:latin typeface="Cambria Math" panose="02040503050406030204" pitchFamily="18" charset="0"/>
                            </a:rPr>
                            <m:t>𝑬𝑩𝑴𝑽</m:t>
                          </m:r>
                        </m:sub>
                      </m:sSub>
                      <m:r>
                        <a:rPr lang="en-US" sz="3600" b="1">
                          <a:ln w="0">
                            <a:solidFill>
                              <a:sysClr val="windowText" lastClr="000000"/>
                            </a:solidFill>
                          </a:ln>
                          <a:solidFill>
                            <a:srgbClr val="00006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3600" b="1" i="1">
                              <a:ln w="0">
                                <a:solidFill>
                                  <a:sysClr val="windowText" lastClr="000000"/>
                                </a:solidFill>
                              </a:ln>
                              <a:solidFill>
                                <a:srgbClr val="00006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600" b="1" i="1">
                              <a:ln w="0">
                                <a:solidFill>
                                  <a:sysClr val="windowText" lastClr="000000"/>
                                </a:solidFill>
                              </a:ln>
                              <a:solidFill>
                                <a:srgbClr val="000066"/>
                              </a:solidFill>
                              <a:latin typeface="Cambria Math" panose="02040503050406030204" pitchFamily="18" charset="0"/>
                            </a:rPr>
                            <m:t>𝑼</m:t>
                          </m:r>
                        </m:e>
                        <m:sub>
                          <m:r>
                            <a:rPr lang="en-GB" sz="3600" b="1" i="1">
                              <a:ln w="0">
                                <a:solidFill>
                                  <a:sysClr val="windowText" lastClr="000000"/>
                                </a:solidFill>
                              </a:ln>
                              <a:solidFill>
                                <a:srgbClr val="000066"/>
                              </a:solidFill>
                              <a:latin typeface="Cambria Math" panose="02040503050406030204" pitchFamily="18" charset="0"/>
                            </a:rPr>
                            <m:t>𝑺</m:t>
                          </m:r>
                        </m:sub>
                      </m:sSub>
                      <m:sSubSup>
                        <m:sSubSupPr>
                          <m:ctrlPr>
                            <a:rPr lang="en-GB" sz="3600" b="1" i="1">
                              <a:ln w="0">
                                <a:solidFill>
                                  <a:sysClr val="windowText" lastClr="000000"/>
                                </a:solidFill>
                              </a:ln>
                              <a:solidFill>
                                <a:srgbClr val="00006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3600" b="1" i="1">
                              <a:ln w="0">
                                <a:solidFill>
                                  <a:sysClr val="windowText" lastClr="000000"/>
                                </a:solidFill>
                              </a:ln>
                              <a:solidFill>
                                <a:srgbClr val="000066"/>
                              </a:solidFill>
                              <a:latin typeface="Cambria Math" panose="02040503050406030204" pitchFamily="18" charset="0"/>
                            </a:rPr>
                            <m:t>𝑼</m:t>
                          </m:r>
                        </m:e>
                        <m:sub>
                          <m:r>
                            <a:rPr lang="en-GB" sz="3600" b="1" i="1">
                              <a:ln w="0">
                                <a:solidFill>
                                  <a:sysClr val="windowText" lastClr="000000"/>
                                </a:solidFill>
                              </a:ln>
                              <a:solidFill>
                                <a:srgbClr val="000066"/>
                              </a:solidFill>
                              <a:latin typeface="Cambria Math" panose="02040503050406030204" pitchFamily="18" charset="0"/>
                            </a:rPr>
                            <m:t>𝑺</m:t>
                          </m:r>
                        </m:sub>
                        <m:sup>
                          <m:r>
                            <a:rPr lang="en-GB" sz="3600" b="1" i="1">
                              <a:ln w="0">
                                <a:solidFill>
                                  <a:sysClr val="windowText" lastClr="000000"/>
                                </a:solidFill>
                              </a:ln>
                              <a:solidFill>
                                <a:srgbClr val="000066"/>
                              </a:solidFill>
                              <a:latin typeface="Cambria Math" panose="02040503050406030204" pitchFamily="18" charset="0"/>
                            </a:rPr>
                            <m:t>𝑯</m:t>
                          </m:r>
                        </m:sup>
                      </m:sSubSup>
                      <m:sSub>
                        <m:sSubPr>
                          <m:ctrlPr>
                            <a:rPr lang="en-GB" sz="3600" b="1" i="1">
                              <a:ln w="0">
                                <a:solidFill>
                                  <a:sysClr val="windowText" lastClr="000000"/>
                                </a:solidFill>
                              </a:ln>
                              <a:solidFill>
                                <a:srgbClr val="00006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600" b="1" i="1">
                              <a:ln w="0">
                                <a:solidFill>
                                  <a:sysClr val="windowText" lastClr="000000"/>
                                </a:solidFill>
                              </a:ln>
                              <a:solidFill>
                                <a:srgbClr val="000066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GB" sz="3600" b="1" i="1">
                              <a:ln w="0">
                                <a:solidFill>
                                  <a:sysClr val="windowText" lastClr="000000"/>
                                </a:solidFill>
                              </a:ln>
                              <a:solidFill>
                                <a:srgbClr val="000066"/>
                              </a:solidFill>
                              <a:latin typeface="Cambria Math" panose="02040503050406030204" pitchFamily="18" charset="0"/>
                            </a:rPr>
                            <m:t>𝑴𝑽</m:t>
                          </m:r>
                        </m:sub>
                      </m:sSub>
                    </m:oMath>
                  </m:oMathPara>
                </a14:m>
                <a:endParaRPr lang="en-US" b="1" dirty="0">
                  <a:ln w="0">
                    <a:solidFill>
                      <a:sysClr val="windowText" lastClr="000000"/>
                    </a:solidFill>
                  </a:ln>
                  <a:solidFill>
                    <a:srgbClr val="000066"/>
                  </a:solidFill>
                  <a:latin typeface="Palatino-Roman"/>
                </a:endParaRPr>
              </a:p>
            </p:txBody>
          </p:sp>
        </mc:Choice>
        <mc:Fallback xmlns="">
          <p:sp>
            <p:nvSpPr>
              <p:cNvPr id="24" name="Content Placeholder 2">
                <a:extLst>
                  <a:ext uri="{FF2B5EF4-FFF2-40B4-BE49-F238E27FC236}">
                    <a16:creationId xmlns:a16="http://schemas.microsoft.com/office/drawing/2014/main" id="{C54C6860-5436-74F4-0F34-77857F1391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9974" y="2960537"/>
                <a:ext cx="4369726" cy="75403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מחבר חץ ישר 29">
            <a:extLst>
              <a:ext uri="{FF2B5EF4-FFF2-40B4-BE49-F238E27FC236}">
                <a16:creationId xmlns:a16="http://schemas.microsoft.com/office/drawing/2014/main" id="{E31CB0B8-2A81-4800-2CE5-0A2F877CAC96}"/>
              </a:ext>
            </a:extLst>
          </p:cNvPr>
          <p:cNvCxnSpPr>
            <a:cxnSpLocks/>
          </p:cNvCxnSpPr>
          <p:nvPr/>
        </p:nvCxnSpPr>
        <p:spPr>
          <a:xfrm>
            <a:off x="5944837" y="3805493"/>
            <a:ext cx="0" cy="693563"/>
          </a:xfrm>
          <a:prstGeom prst="straightConnector1">
            <a:avLst/>
          </a:prstGeom>
          <a:ln w="1174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04640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>
            <a:extLst>
              <a:ext uri="{FF2B5EF4-FFF2-40B4-BE49-F238E27FC236}">
                <a16:creationId xmlns:a16="http://schemas.microsoft.com/office/drawing/2014/main" id="{B71D2826-1DAD-0A09-E705-EA07967C77F3}"/>
              </a:ext>
            </a:extLst>
          </p:cNvPr>
          <p:cNvSpPr txBox="1"/>
          <p:nvPr/>
        </p:nvSpPr>
        <p:spPr>
          <a:xfrm>
            <a:off x="2582107" y="87102"/>
            <a:ext cx="679227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57200">
              <a:defRPr/>
            </a:pPr>
            <a:r>
              <a:rPr lang="en-US" sz="4000" b="1" cap="all" dirty="0">
                <a:ln w="28575">
                  <a:solidFill>
                    <a:srgbClr val="000066"/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Eigen-Based MVDR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D9D86965-DF82-B5E9-1131-3D791C73CE81}"/>
              </a:ext>
            </a:extLst>
          </p:cNvPr>
          <p:cNvGrpSpPr/>
          <p:nvPr/>
        </p:nvGrpSpPr>
        <p:grpSpPr>
          <a:xfrm>
            <a:off x="504825" y="2014627"/>
            <a:ext cx="11191875" cy="3220183"/>
            <a:chOff x="1386364" y="2682815"/>
            <a:chExt cx="9243028" cy="2755988"/>
          </a:xfrm>
        </p:grpSpPr>
        <p:sp>
          <p:nvSpPr>
            <p:cNvPr id="49" name="מלבן: פינות מעוגלות 70">
              <a:extLst>
                <a:ext uri="{FF2B5EF4-FFF2-40B4-BE49-F238E27FC236}">
                  <a16:creationId xmlns:a16="http://schemas.microsoft.com/office/drawing/2014/main" id="{A196E5F2-6EEA-9A05-8F03-3BAEC9D253A4}"/>
                </a:ext>
              </a:extLst>
            </p:cNvPr>
            <p:cNvSpPr/>
            <p:nvPr/>
          </p:nvSpPr>
          <p:spPr>
            <a:xfrm>
              <a:off x="2346386" y="2682815"/>
              <a:ext cx="7159925" cy="2663446"/>
            </a:xfrm>
            <a:prstGeom prst="roundRect">
              <a:avLst/>
            </a:prstGeom>
            <a:noFill/>
            <a:ln w="28575" cap="flat" cmpd="sng" algn="ctr">
              <a:solidFill>
                <a:srgbClr val="7030A0"/>
              </a:solidFill>
              <a:prstDash val="sysDash"/>
              <a:miter lim="800000"/>
            </a:ln>
            <a:effectLst/>
          </p:spPr>
          <p:txBody>
            <a:bodyPr rtlCol="1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he-I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endParaRPr>
            </a:p>
          </p:txBody>
        </p: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4C1146FB-CE2B-5601-77EB-C0711C035DEF}"/>
                </a:ext>
              </a:extLst>
            </p:cNvPr>
            <p:cNvGrpSpPr/>
            <p:nvPr/>
          </p:nvGrpSpPr>
          <p:grpSpPr>
            <a:xfrm>
              <a:off x="1386364" y="2749472"/>
              <a:ext cx="9243028" cy="2689331"/>
              <a:chOff x="920538" y="3974120"/>
              <a:chExt cx="9243028" cy="2689331"/>
            </a:xfrm>
          </p:grpSpPr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D90C5959-B755-1EF2-B684-CF30A655C8CB}"/>
                  </a:ext>
                </a:extLst>
              </p:cNvPr>
              <p:cNvGrpSpPr/>
              <p:nvPr/>
            </p:nvGrpSpPr>
            <p:grpSpPr>
              <a:xfrm>
                <a:off x="7096410" y="4850434"/>
                <a:ext cx="1172400" cy="1813017"/>
                <a:chOff x="4573601" y="3616039"/>
                <a:chExt cx="1172400" cy="1813017"/>
              </a:xfrm>
            </p:grpSpPr>
            <p:cxnSp>
              <p:nvCxnSpPr>
                <p:cNvPr id="72" name="מחבר חץ ישר 81">
                  <a:extLst>
                    <a:ext uri="{FF2B5EF4-FFF2-40B4-BE49-F238E27FC236}">
                      <a16:creationId xmlns:a16="http://schemas.microsoft.com/office/drawing/2014/main" id="{C9C2F59D-9EB6-B0E9-6F6E-872677604C6D}"/>
                    </a:ext>
                  </a:extLst>
                </p:cNvPr>
                <p:cNvCxnSpPr>
                  <a:cxnSpLocks/>
                  <a:endCxn id="76" idx="2"/>
                </p:cNvCxnSpPr>
                <p:nvPr/>
              </p:nvCxnSpPr>
              <p:spPr>
                <a:xfrm flipV="1">
                  <a:off x="5322966" y="5087295"/>
                  <a:ext cx="0" cy="257845"/>
                </a:xfrm>
                <a:prstGeom prst="straightConnector1">
                  <a:avLst/>
                </a:prstGeom>
                <a:noFill/>
                <a:ln w="28575" cap="flat" cmpd="sng" algn="ctr">
                  <a:solidFill>
                    <a:sysClr val="windowText" lastClr="000000"/>
                  </a:solidFill>
                  <a:prstDash val="solid"/>
                  <a:miter lim="800000"/>
                  <a:tailEnd type="triangle"/>
                </a:ln>
                <a:effectLst/>
              </p:spPr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3" name="תיבת טקסט 82">
                      <a:extLst>
                        <a:ext uri="{FF2B5EF4-FFF2-40B4-BE49-F238E27FC236}">
                          <a16:creationId xmlns:a16="http://schemas.microsoft.com/office/drawing/2014/main" id="{7380438B-92F0-8173-1A30-A5F4AEECDFC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665598" y="5059724"/>
                      <a:ext cx="913335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1">
                      <a:spAutoFit/>
                    </a:bodyPr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𝑀</m:t>
                            </m:r>
                          </m:oMath>
                        </m:oMathPara>
                      </a14:m>
                      <a:endParaRPr kumimoji="0" lang="he-IL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</a:endParaRPr>
                    </a:p>
                  </p:txBody>
                </p:sp>
              </mc:Choice>
              <mc:Fallback xmlns="">
                <p:sp>
                  <p:nvSpPr>
                    <p:cNvPr id="66" name="תיבת טקסט 82">
                      <a:extLst>
                        <a:ext uri="{FF2B5EF4-FFF2-40B4-BE49-F238E27FC236}">
                          <a16:creationId xmlns:a16="http://schemas.microsoft.com/office/drawing/2014/main" id="{1A7571A9-359E-FF0C-8820-FEB6D1D83149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665598" y="5059724"/>
                      <a:ext cx="913335" cy="369332"/>
                    </a:xfrm>
                    <a:prstGeom prst="rect">
                      <a:avLst/>
                    </a:prstGeom>
                    <a:blipFill>
                      <a:blip r:embed="rId3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IL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74" name="מחבר חץ ישר 83">
                  <a:extLst>
                    <a:ext uri="{FF2B5EF4-FFF2-40B4-BE49-F238E27FC236}">
                      <a16:creationId xmlns:a16="http://schemas.microsoft.com/office/drawing/2014/main" id="{D4D71EC7-0B36-7A7A-13AB-06065993C87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308509" y="3616039"/>
                  <a:ext cx="0" cy="416902"/>
                </a:xfrm>
                <a:prstGeom prst="straightConnector1">
                  <a:avLst/>
                </a:prstGeom>
                <a:noFill/>
                <a:ln w="28575" cap="flat" cmpd="sng" algn="ctr">
                  <a:solidFill>
                    <a:sysClr val="windowText" lastClr="000000"/>
                  </a:solidFill>
                  <a:prstDash val="solid"/>
                  <a:miter lim="800000"/>
                  <a:tailEnd type="triangle"/>
                </a:ln>
                <a:effectLst/>
              </p:spPr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5" name="תיבת טקסט 84">
                      <a:extLst>
                        <a:ext uri="{FF2B5EF4-FFF2-40B4-BE49-F238E27FC236}">
                          <a16:creationId xmlns:a16="http://schemas.microsoft.com/office/drawing/2014/main" id="{3D827D47-FE7F-1BD7-0E18-D5816A2F3B5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573601" y="3637013"/>
                      <a:ext cx="913335" cy="37651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1">
                      <a:spAutoFit/>
                    </a:bodyPr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acc>
                              <m:accPr>
                                <m:chr m:val="̂"/>
                                <m:ctrlPr>
                                  <a:rPr kumimoji="0" lang="he-IL" sz="18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kumimoji="0" lang="he-IL" sz="1800" b="0" i="1" u="none" strike="noStrike" kern="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800" b="0" i="1" u="none" strike="noStrike" kern="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</a:rPr>
                                      <m:t>𝑈</m:t>
                                    </m:r>
                                  </m:e>
                                  <m:sub>
                                    <m:r>
                                      <a:rPr kumimoji="0" lang="en-GB" sz="1800" b="0" i="1" u="none" strike="noStrike" kern="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sub>
                                </m:sSub>
                              </m:e>
                            </m:acc>
                          </m:oMath>
                        </m:oMathPara>
                      </a14:m>
                      <a:endParaRPr kumimoji="0" lang="he-IL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</a:endParaRPr>
                    </a:p>
                  </p:txBody>
                </p:sp>
              </mc:Choice>
              <mc:Fallback xmlns="">
                <p:sp>
                  <p:nvSpPr>
                    <p:cNvPr id="68" name="תיבת טקסט 84">
                      <a:extLst>
                        <a:ext uri="{FF2B5EF4-FFF2-40B4-BE49-F238E27FC236}">
                          <a16:creationId xmlns:a16="http://schemas.microsoft.com/office/drawing/2014/main" id="{3380BAE3-D0D8-E157-174B-0C7811D4C154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573601" y="3637013"/>
                      <a:ext cx="913335" cy="376513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 r="-22148" b="-327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IL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76" name="מלבן: פינות מעוגלות 66">
                  <a:extLst>
                    <a:ext uri="{FF2B5EF4-FFF2-40B4-BE49-F238E27FC236}">
                      <a16:creationId xmlns:a16="http://schemas.microsoft.com/office/drawing/2014/main" id="{7CB84184-C113-9381-B233-A5AA01F388C2}"/>
                    </a:ext>
                  </a:extLst>
                </p:cNvPr>
                <p:cNvSpPr/>
                <p:nvPr/>
              </p:nvSpPr>
              <p:spPr>
                <a:xfrm>
                  <a:off x="4899931" y="4032941"/>
                  <a:ext cx="846070" cy="1054354"/>
                </a:xfrm>
                <a:prstGeom prst="roundRect">
                  <a:avLst/>
                </a:prstGeom>
                <a:solidFill>
                  <a:srgbClr val="92D050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1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rPr>
                    <a:t>Sub-space</a:t>
                  </a:r>
                </a:p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rPr>
                    <a:t>separation</a:t>
                  </a:r>
                  <a:endParaRPr kumimoji="0" lang="he-IL" sz="9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FDF3F25F-584F-3AEE-82AB-0C3104FC03A0}"/>
                  </a:ext>
                </a:extLst>
              </p:cNvPr>
              <p:cNvGrpSpPr/>
              <p:nvPr/>
            </p:nvGrpSpPr>
            <p:grpSpPr>
              <a:xfrm>
                <a:off x="920538" y="3974120"/>
                <a:ext cx="9243028" cy="1230442"/>
                <a:chOff x="920538" y="3974120"/>
                <a:chExt cx="9243028" cy="1230442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3" name="מלבן: פינות מעוגלות 64">
                      <a:extLst>
                        <a:ext uri="{FF2B5EF4-FFF2-40B4-BE49-F238E27FC236}">
                          <a16:creationId xmlns:a16="http://schemas.microsoft.com/office/drawing/2014/main" id="{A9BED222-77DB-08BF-591D-7AC5CFB7D82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429572" y="4032941"/>
                      <a:ext cx="1021658" cy="1054354"/>
                    </a:xfrm>
                    <a:prstGeom prst="roundRect">
                      <a:avLst/>
                    </a:prstGeom>
                    <a:solidFill>
                      <a:sysClr val="window" lastClr="FFFFFF">
                        <a:lumMod val="65000"/>
                      </a:sysClr>
                    </a:solidFill>
                    <a:ln w="12700" cap="flat" cmpd="sng" algn="ctr">
                      <a:solidFill>
                        <a:srgbClr val="4472C4">
                          <a:shade val="50000"/>
                        </a:srgbClr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1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Diagonal</a:t>
                      </a:r>
                    </a:p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Loading</a:t>
                      </a:r>
                    </a:p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kumimoji="0" lang="en-GB" sz="1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Arial" panose="020B0604020202020204" pitchFamily="34" charset="0"/>
                              </a:rPr>
                              <m:t>𝜖</m:t>
                            </m:r>
                          </m:oMath>
                        </m:oMathPara>
                      </a14:m>
                      <a:endParaRPr kumimoji="0" lang="he-IL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53" name="מלבן: פינות מעוגלות 64">
                      <a:extLst>
                        <a:ext uri="{FF2B5EF4-FFF2-40B4-BE49-F238E27FC236}">
                          <a16:creationId xmlns:a16="http://schemas.microsoft.com/office/drawing/2014/main" id="{A9BED222-77DB-08BF-591D-7AC5CFB7D82D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429572" y="4032941"/>
                      <a:ext cx="1021658" cy="1054354"/>
                    </a:xfrm>
                    <a:prstGeom prst="roundRect">
                      <a:avLst/>
                    </a:prstGeom>
                    <a:blipFill>
                      <a:blip r:embed="rId5"/>
                      <a:stretch>
                        <a:fillRect/>
                      </a:stretch>
                    </a:blipFill>
                    <a:ln w="12700" cap="flat" cmpd="sng" algn="ctr">
                      <a:solidFill>
                        <a:srgbClr val="4472C4">
                          <a:shade val="50000"/>
                        </a:srgbClr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/>
                    <a:lstStyle/>
                    <a:p>
                      <a:r>
                        <a:rPr lang="en-IL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54" name="Group 53">
                  <a:extLst>
                    <a:ext uri="{FF2B5EF4-FFF2-40B4-BE49-F238E27FC236}">
                      <a16:creationId xmlns:a16="http://schemas.microsoft.com/office/drawing/2014/main" id="{B1EE537C-8D54-4DAC-947C-C33D0F82E890}"/>
                    </a:ext>
                  </a:extLst>
                </p:cNvPr>
                <p:cNvGrpSpPr/>
                <p:nvPr/>
              </p:nvGrpSpPr>
              <p:grpSpPr>
                <a:xfrm>
                  <a:off x="2700057" y="4133751"/>
                  <a:ext cx="1098918" cy="445378"/>
                  <a:chOff x="2700057" y="4133751"/>
                  <a:chExt cx="1098918" cy="445378"/>
                </a:xfrm>
              </p:grpSpPr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70" name="תיבת טקסט 77">
                        <a:extLst>
                          <a:ext uri="{FF2B5EF4-FFF2-40B4-BE49-F238E27FC236}">
                            <a16:creationId xmlns:a16="http://schemas.microsoft.com/office/drawing/2014/main" id="{603A3F23-439E-F588-2CF6-2EC402E33673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700057" y="4133751"/>
                        <a:ext cx="1098918" cy="445378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1">
                        <a:spAutoFit/>
                      </a:bodyPr>
                      <a:lstStyle/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acc>
                                <m:accPr>
                                  <m:chr m:val="̂"/>
                                  <m:ctrlPr>
                                    <a:rPr kumimoji="0" lang="he-IL" sz="18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bar>
                                    <m:barPr>
                                      <m:pos m:val="top"/>
                                      <m:ctrlPr>
                                        <a:rPr kumimoji="0" lang="he-IL" sz="1800" b="0" i="1" u="none" strike="noStrike" kern="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</a:rPr>
                                      </m:ctrlPr>
                                    </m:barPr>
                                    <m:e>
                                      <m:sSub>
                                        <m:sSubPr>
                                          <m:ctrlPr>
                                            <a:rPr kumimoji="0" lang="en-US" sz="1800" b="0" i="1" u="none" strike="noStrike" kern="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0" lang="en-US" sz="1800" b="0" i="1" u="none" strike="noStrike" kern="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</m:e>
                                        <m:sub>
                                          <m:r>
                                            <a:rPr kumimoji="0" lang="en-US" sz="1800" b="0" i="1" u="none" strike="noStrike" kern="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</m:e>
                                  </m:bar>
                                </m:e>
                              </m:acc>
                            </m:oMath>
                          </m:oMathPara>
                        </a14:m>
                        <a:endParaRPr kumimoji="0" lang="he-IL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70" name="תיבת טקסט 77">
                        <a:extLst>
                          <a:ext uri="{FF2B5EF4-FFF2-40B4-BE49-F238E27FC236}">
                            <a16:creationId xmlns:a16="http://schemas.microsoft.com/office/drawing/2014/main" id="{603A3F23-439E-F588-2CF6-2EC402E33673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700057" y="4133751"/>
                        <a:ext cx="1098918" cy="445378"/>
                      </a:xfrm>
                      <a:prstGeom prst="rect">
                        <a:avLst/>
                      </a:prstGeom>
                      <a:blipFill>
                        <a:blip r:embed="rId6"/>
                        <a:stretch>
                          <a:fillRect r="-10046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IL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71" name="מחבר חץ ישר 78">
                    <a:extLst>
                      <a:ext uri="{FF2B5EF4-FFF2-40B4-BE49-F238E27FC236}">
                        <a16:creationId xmlns:a16="http://schemas.microsoft.com/office/drawing/2014/main" id="{4AE63A5F-BC28-CF8C-3C67-97075878637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906024" y="4560118"/>
                    <a:ext cx="560806" cy="0"/>
                  </a:xfrm>
                  <a:prstGeom prst="straightConnector1">
                    <a:avLst/>
                  </a:prstGeom>
                  <a:noFill/>
                  <a:ln w="2857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</p:grpSp>
            <p:cxnSp>
              <p:nvCxnSpPr>
                <p:cNvPr id="55" name="מחבר חץ ישר 79">
                  <a:extLst>
                    <a:ext uri="{FF2B5EF4-FFF2-40B4-BE49-F238E27FC236}">
                      <a16:creationId xmlns:a16="http://schemas.microsoft.com/office/drawing/2014/main" id="{5BAD2293-6FFE-934F-3A7B-876E7556364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452042" y="4560118"/>
                  <a:ext cx="453832" cy="0"/>
                </a:xfrm>
                <a:prstGeom prst="straightConnector1">
                  <a:avLst/>
                </a:prstGeom>
                <a:noFill/>
                <a:ln w="28575" cap="flat" cmpd="sng" algn="ctr">
                  <a:solidFill>
                    <a:sysClr val="windowText" lastClr="000000"/>
                  </a:solidFill>
                  <a:prstDash val="solid"/>
                  <a:miter lim="800000"/>
                  <a:tailEnd type="triangle"/>
                </a:ln>
                <a:effectLst/>
              </p:spPr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6" name="תיבת טקסט 80">
                      <a:extLst>
                        <a:ext uri="{FF2B5EF4-FFF2-40B4-BE49-F238E27FC236}">
                          <a16:creationId xmlns:a16="http://schemas.microsoft.com/office/drawing/2014/main" id="{80D9EA88-305E-1B96-DDEF-311B68026EB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249519" y="4131399"/>
                      <a:ext cx="913335" cy="44537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1">
                      <a:spAutoFit/>
                    </a:bodyPr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acc>
                              <m:accPr>
                                <m:chr m:val="̂"/>
                                <m:ctrlPr>
                                  <a:rPr kumimoji="0" lang="he-IL" sz="18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bar>
                                  <m:barPr>
                                    <m:pos m:val="top"/>
                                    <m:ctrlPr>
                                      <a:rPr kumimoji="0" lang="he-IL" sz="1800" b="0" i="1" u="none" strike="noStrike" kern="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</a:rPr>
                                    </m:ctrlPr>
                                  </m:barPr>
                                  <m:e>
                                    <m:sSub>
                                      <m:sSubPr>
                                        <m:ctrlPr>
                                          <a:rPr kumimoji="0" lang="en-US" sz="1800" b="0" i="1" u="none" strike="noStrike" kern="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0" lang="en-US" sz="1800" b="0" i="1" u="none" strike="noStrike" kern="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</a:rPr>
                                          <m:t>𝑅</m:t>
                                        </m:r>
                                      </m:e>
                                      <m:sub>
                                        <m:r>
                                          <a:rPr kumimoji="0" lang="en-GB" sz="1800" b="0" i="1" u="none" strike="noStrike" kern="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</a:rPr>
                                          <m:t>𝜖</m:t>
                                        </m:r>
                                      </m:sub>
                                    </m:sSub>
                                  </m:e>
                                </m:bar>
                              </m:e>
                            </m:acc>
                          </m:oMath>
                        </m:oMathPara>
                      </a14:m>
                      <a:endParaRPr kumimoji="0" lang="he-IL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</a:endParaRPr>
                    </a:p>
                  </p:txBody>
                </p:sp>
              </mc:Choice>
              <mc:Fallback xmlns="">
                <p:sp>
                  <p:nvSpPr>
                    <p:cNvPr id="48" name="תיבת טקסט 80">
                      <a:extLst>
                        <a:ext uri="{FF2B5EF4-FFF2-40B4-BE49-F238E27FC236}">
                          <a16:creationId xmlns:a16="http://schemas.microsoft.com/office/drawing/2014/main" id="{C6FB70FB-14BF-2547-3569-1E79AA467E4B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249519" y="4131399"/>
                      <a:ext cx="913335" cy="445378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 r="-2214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IL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57" name="קבוצה 72">
                  <a:extLst>
                    <a:ext uri="{FF2B5EF4-FFF2-40B4-BE49-F238E27FC236}">
                      <a16:creationId xmlns:a16="http://schemas.microsoft.com/office/drawing/2014/main" id="{672CCAFA-7516-710F-B5C7-6EA7CE4AB4E0}"/>
                    </a:ext>
                  </a:extLst>
                </p:cNvPr>
                <p:cNvGrpSpPr/>
                <p:nvPr/>
              </p:nvGrpSpPr>
              <p:grpSpPr>
                <a:xfrm>
                  <a:off x="920538" y="4032941"/>
                  <a:ext cx="2119815" cy="1054354"/>
                  <a:chOff x="1270518" y="3815519"/>
                  <a:chExt cx="2033861" cy="1054354"/>
                </a:xfrm>
              </p:grpSpPr>
              <p:sp>
                <p:nvSpPr>
                  <p:cNvPr id="66" name="מלבן: פינות מעוגלות 73">
                    <a:extLst>
                      <a:ext uri="{FF2B5EF4-FFF2-40B4-BE49-F238E27FC236}">
                        <a16:creationId xmlns:a16="http://schemas.microsoft.com/office/drawing/2014/main" id="{DCA4EB42-E747-32F6-FC29-C07F7D37B879}"/>
                      </a:ext>
                    </a:extLst>
                  </p:cNvPr>
                  <p:cNvSpPr/>
                  <p:nvPr/>
                </p:nvSpPr>
                <p:spPr>
                  <a:xfrm>
                    <a:off x="2324877" y="3815519"/>
                    <a:ext cx="979502" cy="1054354"/>
                  </a:xfrm>
                  <a:prstGeom prst="roundRect">
                    <a:avLst/>
                  </a:prstGeom>
                  <a:solidFill>
                    <a:srgbClr val="ED7D31">
                      <a:lumMod val="60000"/>
                      <a:lumOff val="40000"/>
                    </a:srgbClr>
                  </a:solidFill>
                  <a:ln w="12700" cap="flat" cmpd="sng" algn="ctr">
                    <a:solidFill>
                      <a:srgbClr val="4472C4">
                        <a:shade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1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4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rPr>
                      <a:t>Spatial</a:t>
                    </a:r>
                    <a:br>
                      <a:rPr kumimoji="0" lang="en-US" sz="14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rPr>
                    </a:br>
                    <a:r>
                      <a:rPr kumimoji="0" lang="en-US" sz="14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rPr>
                      <a:t>Smoothing</a:t>
                    </a:r>
                    <a:endParaRPr kumimoji="0" lang="he-IL" sz="14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  <p:grpSp>
                <p:nvGrpSpPr>
                  <p:cNvPr id="67" name="קבוצה 74">
                    <a:extLst>
                      <a:ext uri="{FF2B5EF4-FFF2-40B4-BE49-F238E27FC236}">
                        <a16:creationId xmlns:a16="http://schemas.microsoft.com/office/drawing/2014/main" id="{AF21488E-6E83-B6C0-5FA7-AF5604F5D92E}"/>
                      </a:ext>
                    </a:extLst>
                  </p:cNvPr>
                  <p:cNvGrpSpPr/>
                  <p:nvPr/>
                </p:nvGrpSpPr>
                <p:grpSpPr>
                  <a:xfrm>
                    <a:off x="1270518" y="3873337"/>
                    <a:ext cx="1054359" cy="530915"/>
                    <a:chOff x="996820" y="5269818"/>
                    <a:chExt cx="1054359" cy="530915"/>
                  </a:xfrm>
                </p:grpSpPr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68" name="תיבת טקסט 75">
                          <a:extLst>
                            <a:ext uri="{FF2B5EF4-FFF2-40B4-BE49-F238E27FC236}">
                              <a16:creationId xmlns:a16="http://schemas.microsoft.com/office/drawing/2014/main" id="{F4698E85-2133-BA36-25F4-9532FC4C60FF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996820" y="5269818"/>
                          <a:ext cx="1054359" cy="530915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1">
                          <a:spAutoFit/>
                        </a:bodyPr>
                        <a:lstStyle/>
                        <a:p>
                          <a:pPr marL="0" marR="0" lvl="0" indent="0" algn="ctr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8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d>
                                  <m:dPr>
                                    <m:ctrlPr>
                                      <a:rPr kumimoji="0" lang="en-US" sz="1800" b="0" i="1" u="none" strike="noStrike" kern="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kumimoji="0" lang="en-US" sz="1800" b="0" i="1" u="none" strike="noStrike" kern="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</m:oMath>
                              <m:oMath xmlns:m="http://schemas.openxmlformats.org/officeDocument/2006/math">
                                <m:r>
                                  <a:rPr kumimoji="0" lang="en-US" sz="105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kumimoji="0" lang="en-US" sz="105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kumimoji="0" lang="en-US" sz="105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kumimoji="0" lang="en-US" sz="105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,…,</m:t>
                                </m:r>
                                <m:r>
                                  <a:rPr kumimoji="0" lang="en-US" sz="105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oMath>
                            </m:oMathPara>
                          </a14:m>
                          <a:endParaRPr kumimoji="0" lang="he-IL" sz="14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61" name="תיבת טקסט 75">
                          <a:extLst>
                            <a:ext uri="{FF2B5EF4-FFF2-40B4-BE49-F238E27FC236}">
                              <a16:creationId xmlns:a16="http://schemas.microsoft.com/office/drawing/2014/main" id="{741AE964-11FB-9091-238E-C27F830743FC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996820" y="5269818"/>
                          <a:ext cx="1054359" cy="530915"/>
                        </a:xfrm>
                        <a:prstGeom prst="rect">
                          <a:avLst/>
                        </a:prstGeom>
                        <a:blipFill>
                          <a:blip r:embed="rId8"/>
                          <a:stretch>
                            <a:fillRect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IL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p:cxnSp>
                  <p:nvCxnSpPr>
                    <p:cNvPr id="69" name="מחבר חץ ישר 76">
                      <a:extLst>
                        <a:ext uri="{FF2B5EF4-FFF2-40B4-BE49-F238E27FC236}">
                          <a16:creationId xmlns:a16="http://schemas.microsoft.com/office/drawing/2014/main" id="{C596AAD8-B38C-B98C-4223-0D4251C6FA0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192763" y="5739177"/>
                      <a:ext cx="858416" cy="0"/>
                    </a:xfrm>
                    <a:prstGeom prst="straightConnector1">
                      <a:avLst/>
                    </a:prstGeom>
                    <a:noFill/>
                    <a:ln w="28575" cap="flat" cmpd="sng" algn="ctr">
                      <a:solidFill>
                        <a:sysClr val="windowText" lastClr="000000"/>
                      </a:solidFill>
                      <a:prstDash val="solid"/>
                      <a:miter lim="800000"/>
                      <a:tailEnd type="triangle"/>
                    </a:ln>
                    <a:effectLst/>
                  </p:spPr>
                </p:cxnSp>
              </p:grpSp>
            </p:grpSp>
            <p:sp>
              <p:nvSpPr>
                <p:cNvPr id="58" name="מלבן: פינות מעוגלות 68">
                  <a:extLst>
                    <a:ext uri="{FF2B5EF4-FFF2-40B4-BE49-F238E27FC236}">
                      <a16:creationId xmlns:a16="http://schemas.microsoft.com/office/drawing/2014/main" id="{EDA2B461-5EEE-DA54-DA87-8473CEAEE573}"/>
                    </a:ext>
                  </a:extLst>
                </p:cNvPr>
                <p:cNvSpPr/>
                <p:nvPr/>
              </p:nvSpPr>
              <p:spPr>
                <a:xfrm>
                  <a:off x="6779364" y="4268278"/>
                  <a:ext cx="2201696" cy="582156"/>
                </a:xfrm>
                <a:prstGeom prst="roundRect">
                  <a:avLst/>
                </a:prstGeom>
                <a:solidFill>
                  <a:srgbClr val="FFC000">
                    <a:lumMod val="60000"/>
                    <a:lumOff val="40000"/>
                  </a:srgbClr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1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uLnTx/>
                      <a:uFillTx/>
                      <a:latin typeface="Arial" panose="020B0604020202020204" pitchFamily="34" charset="0"/>
                      <a:ea typeface="+mn-ea"/>
                      <a:cs typeface="+mn-cs"/>
                    </a:rPr>
                    <a:t>Signal</a:t>
                  </a:r>
                </a:p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uLnTx/>
                      <a:uFillTx/>
                      <a:latin typeface="Arial" panose="020B0604020202020204" pitchFamily="34" charset="0"/>
                      <a:ea typeface="+mn-ea"/>
                      <a:cs typeface="+mn-cs"/>
                    </a:rPr>
                    <a:t>Space Projection</a:t>
                  </a:r>
                </a:p>
              </p:txBody>
            </p:sp>
            <p:sp>
              <p:nvSpPr>
                <p:cNvPr id="59" name="מלבן: פינות מעוגלות 67">
                  <a:extLst>
                    <a:ext uri="{FF2B5EF4-FFF2-40B4-BE49-F238E27FC236}">
                      <a16:creationId xmlns:a16="http://schemas.microsoft.com/office/drawing/2014/main" id="{B2E5A2E9-B8F1-B163-EE7C-0C1D7256F9EE}"/>
                    </a:ext>
                  </a:extLst>
                </p:cNvPr>
                <p:cNvSpPr/>
                <p:nvPr/>
              </p:nvSpPr>
              <p:spPr>
                <a:xfrm>
                  <a:off x="4905874" y="3974120"/>
                  <a:ext cx="1100540" cy="1230442"/>
                </a:xfrm>
                <a:prstGeom prst="roundRect">
                  <a:avLst/>
                </a:prstGeom>
                <a:solidFill>
                  <a:srgbClr val="0070C0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1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rPr>
                    <a:t>MVDR</a:t>
                  </a:r>
                </a:p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60" name="Group 59">
                  <a:extLst>
                    <a:ext uri="{FF2B5EF4-FFF2-40B4-BE49-F238E27FC236}">
                      <a16:creationId xmlns:a16="http://schemas.microsoft.com/office/drawing/2014/main" id="{FB62AFA8-8CEB-76C7-F7F5-14508811FFFB}"/>
                    </a:ext>
                  </a:extLst>
                </p:cNvPr>
                <p:cNvGrpSpPr/>
                <p:nvPr/>
              </p:nvGrpSpPr>
              <p:grpSpPr>
                <a:xfrm>
                  <a:off x="5896633" y="4151648"/>
                  <a:ext cx="1098918" cy="407708"/>
                  <a:chOff x="2812724" y="4152410"/>
                  <a:chExt cx="1098918" cy="407708"/>
                </a:xfrm>
              </p:grpSpPr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64" name="תיבת טקסט 77">
                        <a:extLst>
                          <a:ext uri="{FF2B5EF4-FFF2-40B4-BE49-F238E27FC236}">
                            <a16:creationId xmlns:a16="http://schemas.microsoft.com/office/drawing/2014/main" id="{B934E4D4-1383-3DC0-3E52-54A755184087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812724" y="4152410"/>
                        <a:ext cx="1098918" cy="31609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1">
                        <a:spAutoFit/>
                      </a:bodyPr>
                      <a:lstStyle/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kumimoji="0" lang="en-GB" sz="1800" b="1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GB" sz="1800" b="1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𝑾</m:t>
                                  </m:r>
                                </m:e>
                                <m:sub>
                                  <m:r>
                                    <a:rPr kumimoji="0" lang="en-GB" sz="1800" b="1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𝑴𝑽𝑫𝑹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kumimoji="0" lang="he-IL" sz="1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64" name="תיבת טקסט 77">
                        <a:extLst>
                          <a:ext uri="{FF2B5EF4-FFF2-40B4-BE49-F238E27FC236}">
                            <a16:creationId xmlns:a16="http://schemas.microsoft.com/office/drawing/2014/main" id="{B934E4D4-1383-3DC0-3E52-54A755184087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812724" y="4152410"/>
                        <a:ext cx="1098918" cy="316092"/>
                      </a:xfrm>
                      <a:prstGeom prst="rect">
                        <a:avLst/>
                      </a:prstGeom>
                      <a:blipFill>
                        <a:blip r:embed="rId9"/>
                        <a:stretch>
                          <a:fillRect b="-1639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IL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65" name="מחבר חץ ישר 78">
                    <a:extLst>
                      <a:ext uri="{FF2B5EF4-FFF2-40B4-BE49-F238E27FC236}">
                        <a16:creationId xmlns:a16="http://schemas.microsoft.com/office/drawing/2014/main" id="{516A89D4-7B37-6F43-2FE0-E0FF243602E2}"/>
                      </a:ext>
                    </a:extLst>
                  </p:cNvPr>
                  <p:cNvCxnSpPr>
                    <a:cxnSpLocks/>
                    <a:endCxn id="58" idx="1"/>
                  </p:cNvCxnSpPr>
                  <p:nvPr/>
                </p:nvCxnSpPr>
                <p:spPr>
                  <a:xfrm flipV="1">
                    <a:off x="2906024" y="4559356"/>
                    <a:ext cx="765268" cy="762"/>
                  </a:xfrm>
                  <a:prstGeom prst="straightConnector1">
                    <a:avLst/>
                  </a:prstGeom>
                  <a:noFill/>
                  <a:ln w="2857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</p:grpSp>
            <p:grpSp>
              <p:nvGrpSpPr>
                <p:cNvPr id="61" name="Group 60">
                  <a:extLst>
                    <a:ext uri="{FF2B5EF4-FFF2-40B4-BE49-F238E27FC236}">
                      <a16:creationId xmlns:a16="http://schemas.microsoft.com/office/drawing/2014/main" id="{B80D4267-0D52-D5B9-9934-A8BAC84C3AE1}"/>
                    </a:ext>
                  </a:extLst>
                </p:cNvPr>
                <p:cNvGrpSpPr/>
                <p:nvPr/>
              </p:nvGrpSpPr>
              <p:grpSpPr>
                <a:xfrm>
                  <a:off x="8988742" y="4170503"/>
                  <a:ext cx="1174824" cy="388091"/>
                  <a:chOff x="2906024" y="4172027"/>
                  <a:chExt cx="1174824" cy="388091"/>
                </a:xfrm>
              </p:grpSpPr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62" name="תיבת טקסט 77">
                        <a:extLst>
                          <a:ext uri="{FF2B5EF4-FFF2-40B4-BE49-F238E27FC236}">
                            <a16:creationId xmlns:a16="http://schemas.microsoft.com/office/drawing/2014/main" id="{A9E9D76D-3B6C-BEDB-EDEB-13444F92849B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981930" y="4172027"/>
                        <a:ext cx="1098918" cy="31609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1">
                        <a:spAutoFit/>
                      </a:bodyPr>
                      <a:lstStyle/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kumimoji="0" lang="en-GB" sz="1800" b="1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GB" sz="1800" b="1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𝑾</m:t>
                                  </m:r>
                                </m:e>
                                <m:sub>
                                  <m:r>
                                    <a:rPr kumimoji="0" lang="en-GB" sz="1800" b="1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𝑬𝑩</m:t>
                                  </m:r>
                                  <m:r>
                                    <a:rPr kumimoji="0" lang="en-GB" sz="1800" b="1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kumimoji="0" lang="en-GB" sz="1800" b="1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𝑴𝑽𝑫𝑹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kumimoji="0" lang="he-IL" sz="1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62" name="תיבת טקסט 77">
                        <a:extLst>
                          <a:ext uri="{FF2B5EF4-FFF2-40B4-BE49-F238E27FC236}">
                            <a16:creationId xmlns:a16="http://schemas.microsoft.com/office/drawing/2014/main" id="{A9E9D76D-3B6C-BEDB-EDEB-13444F92849B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981930" y="4172027"/>
                        <a:ext cx="1098918" cy="316092"/>
                      </a:xfrm>
                      <a:prstGeom prst="rect">
                        <a:avLst/>
                      </a:prstGeom>
                      <a:blipFill>
                        <a:blip r:embed="rId10"/>
                        <a:stretch>
                          <a:fillRect b="-1667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IL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63" name="מחבר חץ ישר 78">
                    <a:extLst>
                      <a:ext uri="{FF2B5EF4-FFF2-40B4-BE49-F238E27FC236}">
                        <a16:creationId xmlns:a16="http://schemas.microsoft.com/office/drawing/2014/main" id="{A6DA050F-CB2D-1693-3335-A915B923409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906024" y="4559356"/>
                    <a:ext cx="765268" cy="762"/>
                  </a:xfrm>
                  <a:prstGeom prst="straightConnector1">
                    <a:avLst/>
                  </a:prstGeom>
                  <a:noFill/>
                  <a:ln w="2857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</p:grpSp>
          </p:grpSp>
        </p:grpSp>
      </p:grpSp>
      <p:sp>
        <p:nvSpPr>
          <p:cNvPr id="77" name="תיבת טקסט 105">
            <a:extLst>
              <a:ext uri="{FF2B5EF4-FFF2-40B4-BE49-F238E27FC236}">
                <a16:creationId xmlns:a16="http://schemas.microsoft.com/office/drawing/2014/main" id="{0329A9AB-03D8-9CAB-5EBF-5C6895E89398}"/>
              </a:ext>
            </a:extLst>
          </p:cNvPr>
          <p:cNvSpPr txBox="1"/>
          <p:nvPr/>
        </p:nvSpPr>
        <p:spPr>
          <a:xfrm>
            <a:off x="4779946" y="1541581"/>
            <a:ext cx="3202903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defTabSz="457200">
              <a:spcBef>
                <a:spcPts val="1000"/>
              </a:spcBef>
              <a:buClr>
                <a:srgbClr val="B31166">
                  <a:lumMod val="60000"/>
                  <a:lumOff val="40000"/>
                </a:srgbClr>
              </a:buClr>
              <a:buSzPct val="80000"/>
              <a:defRPr/>
            </a:pPr>
            <a:r>
              <a:rPr lang="en-US" sz="2400" b="1" dirty="0">
                <a:ln w="19050">
                  <a:solidFill>
                    <a:schemeClr val="bg1"/>
                  </a:solidFill>
                </a:ln>
                <a:solidFill>
                  <a:srgbClr val="002060"/>
                </a:solidFill>
                <a:latin typeface="+mj-lt"/>
                <a:ea typeface="+mj-ea"/>
                <a:cs typeface="+mj-cs"/>
              </a:rPr>
              <a:t>Eigen-Based MVDR</a:t>
            </a:r>
            <a:endParaRPr lang="he-IL" sz="2400" b="1" dirty="0">
              <a:ln w="19050">
                <a:solidFill>
                  <a:schemeClr val="bg1"/>
                </a:solidFill>
              </a:ln>
              <a:solidFill>
                <a:srgbClr val="002060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2498919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15A6A65-30B5-AD13-AC9A-9E56456CCB23}"/>
              </a:ext>
            </a:extLst>
          </p:cNvPr>
          <p:cNvSpPr txBox="1">
            <a:spLocks/>
          </p:cNvSpPr>
          <p:nvPr/>
        </p:nvSpPr>
        <p:spPr>
          <a:xfrm>
            <a:off x="413477" y="810424"/>
            <a:ext cx="11129536" cy="5866601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r" defTabSz="457200" rtl="1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r" defTabSz="457200" rtl="1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r" defTabSz="457200" rtl="1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r" defTabSz="457200" rtl="1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r" defTabSz="457200" rtl="1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r" defTabSz="457200" rtl="1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r" defTabSz="457200" rtl="1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r" defTabSz="457200" rtl="1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r" defTabSz="457200" rtl="1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l" rtl="0">
              <a:buClr>
                <a:srgbClr val="B31166">
                  <a:lumMod val="60000"/>
                  <a:lumOff val="40000"/>
                </a:srgbClr>
              </a:buClr>
              <a:defRPr/>
            </a:pPr>
            <a:r>
              <a:rPr lang="en-US" sz="2400" b="1" dirty="0">
                <a:ln w="19050">
                  <a:solidFill>
                    <a:schemeClr val="bg1"/>
                  </a:solidFill>
                </a:ln>
                <a:solidFill>
                  <a:srgbClr val="002060"/>
                </a:solidFill>
              </a:rPr>
              <a:t>Eigen-Based Projection</a:t>
            </a:r>
          </a:p>
          <a:p>
            <a:pPr lvl="1" indent="-342900" algn="l" rtl="0">
              <a:buClr>
                <a:srgbClr val="B31166">
                  <a:lumMod val="60000"/>
                  <a:lumOff val="40000"/>
                </a:srgbClr>
              </a:buClr>
              <a:defRPr/>
            </a:pPr>
            <a:r>
              <a:rPr lang="en-GB" sz="2000" dirty="0">
                <a:ln w="19050">
                  <a:solidFill>
                    <a:schemeClr val="bg1"/>
                  </a:solidFill>
                </a:ln>
                <a:solidFill>
                  <a:srgbClr val="000066"/>
                </a:solidFill>
              </a:rPr>
              <a:t>Floating-point operations per second (FLOPS).</a:t>
            </a:r>
          </a:p>
          <a:p>
            <a:pPr lvl="1" indent="-342900" algn="l" rtl="0">
              <a:buClr>
                <a:srgbClr val="B31166">
                  <a:lumMod val="60000"/>
                  <a:lumOff val="40000"/>
                </a:srgbClr>
              </a:buClr>
              <a:defRPr/>
            </a:pPr>
            <a:r>
              <a:rPr lang="en-GB" sz="2000" dirty="0">
                <a:ln w="19050">
                  <a:solidFill>
                    <a:schemeClr val="bg1"/>
                  </a:solidFill>
                </a:ln>
                <a:solidFill>
                  <a:srgbClr val="000066"/>
                </a:solidFill>
              </a:rPr>
              <a:t>Measure of computer performance - computations that require floating-point calculations.</a:t>
            </a:r>
          </a:p>
          <a:p>
            <a:pPr lvl="1" indent="-342900" algn="l" rtl="0">
              <a:buClr>
                <a:srgbClr val="B31166">
                  <a:lumMod val="60000"/>
                  <a:lumOff val="40000"/>
                </a:srgbClr>
              </a:buClr>
              <a:defRPr/>
            </a:pPr>
            <a:endParaRPr lang="en-GB" sz="2000" dirty="0">
              <a:ln w="19050">
                <a:solidFill>
                  <a:schemeClr val="bg1"/>
                </a:solidFill>
              </a:ln>
              <a:solidFill>
                <a:srgbClr val="000066"/>
              </a:solidFill>
            </a:endParaRPr>
          </a:p>
          <a:p>
            <a:pPr lvl="1" indent="-342900" algn="l" rtl="0">
              <a:buClr>
                <a:srgbClr val="B31166">
                  <a:lumMod val="60000"/>
                  <a:lumOff val="40000"/>
                </a:srgbClr>
              </a:buClr>
              <a:defRPr/>
            </a:pPr>
            <a:endParaRPr lang="en-GB" sz="2000" dirty="0">
              <a:ln w="19050">
                <a:solidFill>
                  <a:schemeClr val="bg1"/>
                </a:solidFill>
              </a:ln>
              <a:solidFill>
                <a:srgbClr val="000066"/>
              </a:solidFill>
            </a:endParaRPr>
          </a:p>
          <a:p>
            <a:pPr lvl="1" indent="-342900" algn="l" rtl="0">
              <a:buClr>
                <a:srgbClr val="B31166">
                  <a:lumMod val="60000"/>
                  <a:lumOff val="40000"/>
                </a:srgbClr>
              </a:buClr>
              <a:defRPr/>
            </a:pPr>
            <a:endParaRPr lang="en-GB" sz="2000" dirty="0">
              <a:ln w="19050">
                <a:solidFill>
                  <a:schemeClr val="bg1"/>
                </a:solidFill>
              </a:ln>
              <a:solidFill>
                <a:srgbClr val="000066"/>
              </a:solidFill>
            </a:endParaRPr>
          </a:p>
          <a:p>
            <a:pPr lvl="1" indent="-342900" algn="l" rtl="0">
              <a:buClr>
                <a:srgbClr val="B31166">
                  <a:lumMod val="60000"/>
                  <a:lumOff val="40000"/>
                </a:srgbClr>
              </a:buClr>
              <a:defRPr/>
            </a:pPr>
            <a:endParaRPr lang="en-GB" sz="2000" dirty="0">
              <a:ln w="19050">
                <a:solidFill>
                  <a:schemeClr val="bg1"/>
                </a:solidFill>
              </a:ln>
              <a:solidFill>
                <a:srgbClr val="000066"/>
              </a:solidFill>
            </a:endParaRPr>
          </a:p>
          <a:p>
            <a:pPr lvl="1" indent="-342900" algn="l" rtl="0">
              <a:buClr>
                <a:srgbClr val="B31166">
                  <a:lumMod val="60000"/>
                  <a:lumOff val="40000"/>
                </a:srgbClr>
              </a:buClr>
              <a:defRPr/>
            </a:pPr>
            <a:endParaRPr lang="en-GB" sz="2000" dirty="0">
              <a:ln w="19050">
                <a:solidFill>
                  <a:schemeClr val="bg1"/>
                </a:solidFill>
              </a:ln>
              <a:solidFill>
                <a:srgbClr val="000066"/>
              </a:solidFill>
            </a:endParaRPr>
          </a:p>
          <a:p>
            <a:pPr lvl="1" indent="-342900" algn="l" rtl="0">
              <a:buClr>
                <a:srgbClr val="B31166">
                  <a:lumMod val="60000"/>
                  <a:lumOff val="40000"/>
                </a:srgbClr>
              </a:buClr>
              <a:defRPr/>
            </a:pPr>
            <a:endParaRPr lang="en-GB" sz="2000" dirty="0">
              <a:ln w="19050">
                <a:solidFill>
                  <a:schemeClr val="bg1"/>
                </a:solidFill>
              </a:ln>
              <a:solidFill>
                <a:srgbClr val="000066"/>
              </a:solidFill>
            </a:endParaRPr>
          </a:p>
          <a:p>
            <a:pPr lvl="1" indent="-342900" algn="l" rtl="0">
              <a:buClr>
                <a:srgbClr val="B31166">
                  <a:lumMod val="60000"/>
                  <a:lumOff val="40000"/>
                </a:srgbClr>
              </a:buClr>
              <a:defRPr/>
            </a:pPr>
            <a:endParaRPr lang="en-GB" sz="2000" dirty="0">
              <a:ln w="19050">
                <a:solidFill>
                  <a:schemeClr val="bg1"/>
                </a:solidFill>
              </a:ln>
              <a:solidFill>
                <a:srgbClr val="000066"/>
              </a:solidFill>
            </a:endParaRPr>
          </a:p>
          <a:p>
            <a:pPr lvl="1" indent="-342900" algn="l" rtl="0">
              <a:buClr>
                <a:srgbClr val="B31166">
                  <a:lumMod val="60000"/>
                  <a:lumOff val="40000"/>
                </a:srgbClr>
              </a:buClr>
              <a:defRPr/>
            </a:pPr>
            <a:endParaRPr lang="en-GB" sz="2000" dirty="0">
              <a:ln w="19050">
                <a:solidFill>
                  <a:schemeClr val="bg1"/>
                </a:solidFill>
              </a:ln>
              <a:solidFill>
                <a:srgbClr val="000066"/>
              </a:solidFill>
            </a:endParaRPr>
          </a:p>
          <a:p>
            <a:pPr lvl="1" indent="-342900" algn="l" rtl="0">
              <a:buClr>
                <a:srgbClr val="B31166">
                  <a:lumMod val="60000"/>
                  <a:lumOff val="40000"/>
                </a:srgbClr>
              </a:buClr>
              <a:defRPr/>
            </a:pPr>
            <a:endParaRPr lang="en-GB" sz="2000" dirty="0">
              <a:ln w="19050">
                <a:solidFill>
                  <a:schemeClr val="bg1"/>
                </a:solidFill>
              </a:ln>
              <a:solidFill>
                <a:srgbClr val="000066"/>
              </a:solidFill>
            </a:endParaRPr>
          </a:p>
          <a:p>
            <a:pPr lvl="1" indent="-342900" algn="l" rtl="0">
              <a:buClr>
                <a:srgbClr val="B31166">
                  <a:lumMod val="60000"/>
                  <a:lumOff val="40000"/>
                </a:srgbClr>
              </a:buClr>
              <a:defRPr/>
            </a:pPr>
            <a:endParaRPr lang="en-GB" sz="2000" dirty="0">
              <a:ln w="19050">
                <a:solidFill>
                  <a:schemeClr val="bg1"/>
                </a:solidFill>
              </a:ln>
              <a:solidFill>
                <a:srgbClr val="000066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5B05CA-E185-3E2E-BE2F-DF341AA6EB7B}"/>
              </a:ext>
            </a:extLst>
          </p:cNvPr>
          <p:cNvSpPr txBox="1"/>
          <p:nvPr/>
        </p:nvSpPr>
        <p:spPr>
          <a:xfrm>
            <a:off x="2582107" y="87102"/>
            <a:ext cx="679227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all" spc="0" normalizeH="0" baseline="0" noProof="0" dirty="0">
                <a:ln w="28575">
                  <a:solidFill>
                    <a:srgbClr val="000066"/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MVDR</a:t>
            </a:r>
            <a:r>
              <a:rPr kumimoji="0" lang="he-IL" sz="4000" b="1" i="0" u="none" strike="noStrike" kern="1200" cap="all" spc="0" normalizeH="0" baseline="0" noProof="0" dirty="0">
                <a:ln w="28575">
                  <a:solidFill>
                    <a:srgbClr val="000066"/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0" lang="en-GB" sz="4000" b="1" i="0" u="none" strike="noStrike" kern="1200" cap="all" spc="0" normalizeH="0" baseline="0" noProof="0" dirty="0">
                <a:ln w="28575">
                  <a:solidFill>
                    <a:srgbClr val="000066"/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- Complexity</a:t>
            </a:r>
            <a:endParaRPr kumimoji="0" lang="en-US" sz="4000" b="1" i="0" u="none" strike="noStrike" kern="1200" cap="all" spc="0" normalizeH="0" baseline="0" noProof="0" dirty="0">
              <a:ln w="28575">
                <a:solidFill>
                  <a:srgbClr val="000066"/>
                </a:solidFill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500DABF-E2A4-6E12-0D2A-4F28C7882EEE}"/>
              </a:ext>
            </a:extLst>
          </p:cNvPr>
          <p:cNvGrpSpPr/>
          <p:nvPr/>
        </p:nvGrpSpPr>
        <p:grpSpPr>
          <a:xfrm>
            <a:off x="586648" y="2528119"/>
            <a:ext cx="11191875" cy="3220183"/>
            <a:chOff x="635568" y="2191804"/>
            <a:chExt cx="11191875" cy="3220183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10F3C588-CECB-466C-06E4-CD53BB0B41D6}"/>
                </a:ext>
              </a:extLst>
            </p:cNvPr>
            <p:cNvGrpSpPr/>
            <p:nvPr/>
          </p:nvGrpSpPr>
          <p:grpSpPr>
            <a:xfrm>
              <a:off x="635568" y="2191804"/>
              <a:ext cx="11191875" cy="3220183"/>
              <a:chOff x="1386364" y="2682815"/>
              <a:chExt cx="9243028" cy="2755988"/>
            </a:xfrm>
          </p:grpSpPr>
          <p:sp>
            <p:nvSpPr>
              <p:cNvPr id="11" name="מלבן: פינות מעוגלות 70">
                <a:extLst>
                  <a:ext uri="{FF2B5EF4-FFF2-40B4-BE49-F238E27FC236}">
                    <a16:creationId xmlns:a16="http://schemas.microsoft.com/office/drawing/2014/main" id="{C04570CB-414A-E851-7E05-7D29416E8D92}"/>
                  </a:ext>
                </a:extLst>
              </p:cNvPr>
              <p:cNvSpPr/>
              <p:nvPr/>
            </p:nvSpPr>
            <p:spPr>
              <a:xfrm>
                <a:off x="2346386" y="2682815"/>
                <a:ext cx="7159925" cy="2663446"/>
              </a:xfrm>
              <a:prstGeom prst="roundRect">
                <a:avLst/>
              </a:prstGeom>
              <a:noFill/>
              <a:ln w="28575" cap="flat" cmpd="sng" algn="ctr">
                <a:solidFill>
                  <a:srgbClr val="7030A0"/>
                </a:solidFill>
                <a:prstDash val="sysDash"/>
                <a:miter lim="800000"/>
              </a:ln>
              <a:effectLst/>
            </p:spPr>
            <p:txBody>
              <a:bodyPr rtlCol="1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he-IL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 panose="020B0604020202020204" pitchFamily="34" charset="0"/>
                </a:endParaRPr>
              </a:p>
            </p:txBody>
          </p: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B56CF50C-FBED-2E97-0540-792369D14AC1}"/>
                  </a:ext>
                </a:extLst>
              </p:cNvPr>
              <p:cNvGrpSpPr/>
              <p:nvPr/>
            </p:nvGrpSpPr>
            <p:grpSpPr>
              <a:xfrm>
                <a:off x="1386364" y="2749472"/>
                <a:ext cx="9243028" cy="2689331"/>
                <a:chOff x="920538" y="3974120"/>
                <a:chExt cx="9243028" cy="2689331"/>
              </a:xfrm>
            </p:grpSpPr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6929785B-F7E1-7537-C5DC-A81B204F9516}"/>
                    </a:ext>
                  </a:extLst>
                </p:cNvPr>
                <p:cNvGrpSpPr/>
                <p:nvPr/>
              </p:nvGrpSpPr>
              <p:grpSpPr>
                <a:xfrm>
                  <a:off x="7096410" y="4850434"/>
                  <a:ext cx="1172400" cy="1813017"/>
                  <a:chOff x="4573601" y="3616039"/>
                  <a:chExt cx="1172400" cy="1813017"/>
                </a:xfrm>
              </p:grpSpPr>
              <p:cxnSp>
                <p:nvCxnSpPr>
                  <p:cNvPr id="38" name="מחבר חץ ישר 81">
                    <a:extLst>
                      <a:ext uri="{FF2B5EF4-FFF2-40B4-BE49-F238E27FC236}">
                        <a16:creationId xmlns:a16="http://schemas.microsoft.com/office/drawing/2014/main" id="{379A58C2-6CF9-8AD8-33ED-2DD72FC8CEBF}"/>
                      </a:ext>
                    </a:extLst>
                  </p:cNvPr>
                  <p:cNvCxnSpPr>
                    <a:cxnSpLocks/>
                    <a:endCxn id="42" idx="2"/>
                  </p:cNvCxnSpPr>
                  <p:nvPr/>
                </p:nvCxnSpPr>
                <p:spPr>
                  <a:xfrm flipV="1">
                    <a:off x="5322966" y="5087295"/>
                    <a:ext cx="0" cy="257845"/>
                  </a:xfrm>
                  <a:prstGeom prst="straightConnector1">
                    <a:avLst/>
                  </a:prstGeom>
                  <a:noFill/>
                  <a:ln w="2857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9" name="תיבת טקסט 82">
                        <a:extLst>
                          <a:ext uri="{FF2B5EF4-FFF2-40B4-BE49-F238E27FC236}">
                            <a16:creationId xmlns:a16="http://schemas.microsoft.com/office/drawing/2014/main" id="{C294D94D-3516-9475-22D5-AEAB57C2709D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665598" y="5059724"/>
                        <a:ext cx="913335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1">
                        <a:spAutoFit/>
                      </a:bodyPr>
                      <a:lstStyle/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kumimoji="0" lang="en-US" sz="1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oMath>
                          </m:oMathPara>
                        </a14:m>
                        <a:endParaRPr kumimoji="0" lang="he-IL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66" name="תיבת טקסט 82">
                        <a:extLst>
                          <a:ext uri="{FF2B5EF4-FFF2-40B4-BE49-F238E27FC236}">
                            <a16:creationId xmlns:a16="http://schemas.microsoft.com/office/drawing/2014/main" id="{1A7571A9-359E-FF0C-8820-FEB6D1D83149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665598" y="5059724"/>
                        <a:ext cx="913335" cy="369332"/>
                      </a:xfrm>
                      <a:prstGeom prst="rect">
                        <a:avLst/>
                      </a:prstGeom>
                      <a:blipFill>
                        <a:blip r:embed="rId4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IL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40" name="מחבר חץ ישר 83">
                    <a:extLst>
                      <a:ext uri="{FF2B5EF4-FFF2-40B4-BE49-F238E27FC236}">
                        <a16:creationId xmlns:a16="http://schemas.microsoft.com/office/drawing/2014/main" id="{8ADB0B2E-E938-F98E-744F-7EF9E4F7CFD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308509" y="3616039"/>
                    <a:ext cx="0" cy="416902"/>
                  </a:xfrm>
                  <a:prstGeom prst="straightConnector1">
                    <a:avLst/>
                  </a:prstGeom>
                  <a:noFill/>
                  <a:ln w="2857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41" name="תיבת טקסט 84">
                        <a:extLst>
                          <a:ext uri="{FF2B5EF4-FFF2-40B4-BE49-F238E27FC236}">
                            <a16:creationId xmlns:a16="http://schemas.microsoft.com/office/drawing/2014/main" id="{4A63D596-C3DD-617D-0292-F457E1530741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573601" y="3637013"/>
                        <a:ext cx="913335" cy="376513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1">
                        <a:spAutoFit/>
                      </a:bodyPr>
                      <a:lstStyle/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acc>
                                <m:accPr>
                                  <m:chr m:val="̂"/>
                                  <m:ctrlPr>
                                    <a:rPr kumimoji="0" lang="he-IL" sz="18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kumimoji="0" lang="he-IL" sz="1800" b="0" i="1" u="none" strike="noStrike" kern="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sz="1800" b="0" i="1" u="none" strike="noStrike" kern="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</a:rPr>
                                        <m:t>𝑈</m:t>
                                      </m:r>
                                    </m:e>
                                    <m:sub>
                                      <m:r>
                                        <a:rPr kumimoji="0" lang="en-GB" sz="1800" b="0" i="1" u="none" strike="noStrike" kern="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sub>
                                  </m:sSub>
                                </m:e>
                              </m:acc>
                            </m:oMath>
                          </m:oMathPara>
                        </a14:m>
                        <a:endParaRPr kumimoji="0" lang="he-IL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68" name="תיבת טקסט 84">
                        <a:extLst>
                          <a:ext uri="{FF2B5EF4-FFF2-40B4-BE49-F238E27FC236}">
                            <a16:creationId xmlns:a16="http://schemas.microsoft.com/office/drawing/2014/main" id="{3380BAE3-D0D8-E157-174B-0C7811D4C154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573601" y="3637013"/>
                        <a:ext cx="913335" cy="376513"/>
                      </a:xfrm>
                      <a:prstGeom prst="rect">
                        <a:avLst/>
                      </a:prstGeom>
                      <a:blipFill>
                        <a:blip r:embed="rId5"/>
                        <a:stretch>
                          <a:fillRect r="-22148" b="-3279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IL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sp>
                <p:nvSpPr>
                  <p:cNvPr id="42" name="מלבן: פינות מעוגלות 66">
                    <a:extLst>
                      <a:ext uri="{FF2B5EF4-FFF2-40B4-BE49-F238E27FC236}">
                        <a16:creationId xmlns:a16="http://schemas.microsoft.com/office/drawing/2014/main" id="{8979117D-A7E8-059F-E288-FA2177675FE5}"/>
                      </a:ext>
                    </a:extLst>
                  </p:cNvPr>
                  <p:cNvSpPr/>
                  <p:nvPr/>
                </p:nvSpPr>
                <p:spPr>
                  <a:xfrm>
                    <a:off x="4899931" y="4032941"/>
                    <a:ext cx="846070" cy="1054354"/>
                  </a:xfrm>
                  <a:prstGeom prst="roundRect">
                    <a:avLst/>
                  </a:prstGeom>
                  <a:solidFill>
                    <a:srgbClr val="92D050"/>
                  </a:solidFill>
                  <a:ln w="12700" cap="flat" cmpd="sng" algn="ctr">
                    <a:solidFill>
                      <a:srgbClr val="4472C4">
                        <a:shade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1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9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rPr>
                      <a:t>Sub-space</a:t>
                    </a:r>
                  </a:p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9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rPr>
                      <a:t>separation</a:t>
                    </a:r>
                    <a:endParaRPr kumimoji="0" lang="he-IL" sz="9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</p:grpSp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5921E364-874B-DDA5-78E9-22B0F4FD2279}"/>
                    </a:ext>
                  </a:extLst>
                </p:cNvPr>
                <p:cNvGrpSpPr/>
                <p:nvPr/>
              </p:nvGrpSpPr>
              <p:grpSpPr>
                <a:xfrm>
                  <a:off x="920538" y="3974120"/>
                  <a:ext cx="9243028" cy="1230442"/>
                  <a:chOff x="920538" y="3974120"/>
                  <a:chExt cx="9243028" cy="1230442"/>
                </a:xfrm>
              </p:grpSpPr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5" name="מלבן: פינות מעוגלות 64">
                        <a:extLst>
                          <a:ext uri="{FF2B5EF4-FFF2-40B4-BE49-F238E27FC236}">
                            <a16:creationId xmlns:a16="http://schemas.microsoft.com/office/drawing/2014/main" id="{D2AD6696-D2D5-1BC4-C0C2-46BE5C0B39A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429572" y="4032941"/>
                        <a:ext cx="1021658" cy="1054354"/>
                      </a:xfrm>
                      <a:prstGeom prst="roundRect">
                        <a:avLst/>
                      </a:prstGeom>
                      <a:solidFill>
                        <a:sysClr val="window" lastClr="FFFFFF">
                          <a:lumMod val="65000"/>
                        </a:sysClr>
                      </a:solidFill>
                      <a:ln w="12700" cap="flat" cmpd="sng" algn="ctr">
                        <a:solidFill>
                          <a:srgbClr val="4472C4">
                            <a:shade val="50000"/>
                          </a:srgbClr>
                        </a:solidFill>
                        <a:prstDash val="solid"/>
                        <a:miter lim="800000"/>
                      </a:ln>
                      <a:effectLst/>
                    </p:spPr>
                    <p:txBody>
                      <a:bodyPr rtlCol="1" anchor="ctr"/>
                      <a:lstStyle/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14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rPr>
                          <a:t>Diagonal</a:t>
                        </a:r>
                      </a:p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14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rPr>
                          <a:t>Loading</a:t>
                        </a:r>
                      </a:p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kumimoji="0" lang="en-GB" sz="14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Arial" panose="020B0604020202020204" pitchFamily="34" charset="0"/>
                                </a:rPr>
                                <m:t>𝜖</m:t>
                              </m:r>
                            </m:oMath>
                          </m:oMathPara>
                        </a14:m>
                        <a:endParaRPr kumimoji="0" lang="he-IL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15" name="מלבן: פינות מעוגלות 64">
                        <a:extLst>
                          <a:ext uri="{FF2B5EF4-FFF2-40B4-BE49-F238E27FC236}">
                            <a16:creationId xmlns:a16="http://schemas.microsoft.com/office/drawing/2014/main" id="{D2AD6696-D2D5-1BC4-C0C2-46BE5C0B39A3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3429572" y="4032941"/>
                        <a:ext cx="1021658" cy="1054354"/>
                      </a:xfrm>
                      <a:prstGeom prst="roundRect">
                        <a:avLst/>
                      </a:prstGeom>
                      <a:blipFill>
                        <a:blip r:embed="rId6"/>
                        <a:stretch>
                          <a:fillRect/>
                        </a:stretch>
                      </a:blipFill>
                      <a:ln w="12700" cap="flat" cmpd="sng" algn="ctr">
                        <a:solidFill>
                          <a:srgbClr val="4472C4">
                            <a:shade val="50000"/>
                          </a:srgbClr>
                        </a:solidFill>
                        <a:prstDash val="solid"/>
                        <a:miter lim="800000"/>
                      </a:ln>
                      <a:effectLst/>
                    </p:spPr>
                    <p:txBody>
                      <a:bodyPr/>
                      <a:lstStyle/>
                      <a:p>
                        <a:r>
                          <a:rPr lang="en-IL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grpSp>
                <p:nvGrpSpPr>
                  <p:cNvPr id="16" name="Group 15">
                    <a:extLst>
                      <a:ext uri="{FF2B5EF4-FFF2-40B4-BE49-F238E27FC236}">
                        <a16:creationId xmlns:a16="http://schemas.microsoft.com/office/drawing/2014/main" id="{85927AC5-7F48-320B-59B8-E66F2C8A0BCB}"/>
                      </a:ext>
                    </a:extLst>
                  </p:cNvPr>
                  <p:cNvGrpSpPr/>
                  <p:nvPr/>
                </p:nvGrpSpPr>
                <p:grpSpPr>
                  <a:xfrm>
                    <a:off x="2700057" y="4133751"/>
                    <a:ext cx="1098918" cy="445378"/>
                    <a:chOff x="2700057" y="4133751"/>
                    <a:chExt cx="1098918" cy="445378"/>
                  </a:xfrm>
                </p:grpSpPr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36" name="תיבת טקסט 77">
                          <a:extLst>
                            <a:ext uri="{FF2B5EF4-FFF2-40B4-BE49-F238E27FC236}">
                              <a16:creationId xmlns:a16="http://schemas.microsoft.com/office/drawing/2014/main" id="{E3761731-40B7-BF4B-5352-A2D4B99FB9C7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2700057" y="4133751"/>
                          <a:ext cx="1098918" cy="445378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1">
                          <a:spAutoFit/>
                        </a:bodyPr>
                        <a:lstStyle/>
                        <a:p>
                          <a:pPr marL="0" marR="0" lvl="0" indent="0" algn="ctr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kumimoji="0" lang="he-IL" sz="1800" b="0" i="1" u="none" strike="noStrike" kern="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bar>
                                      <m:barPr>
                                        <m:pos m:val="top"/>
                                        <m:ctrlPr>
                                          <a:rPr kumimoji="0" lang="he-IL" sz="1800" b="0" i="1" u="none" strike="noStrike" kern="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barPr>
                                      <m:e>
                                        <m:sSub>
                                          <m:sSubPr>
                                            <m:ctrlPr>
                                              <a:rPr kumimoji="0" lang="en-US" sz="1800" b="0" i="1" u="none" strike="noStrike" kern="0" cap="none" spc="0" normalizeH="0" baseline="0" noProof="0" smtClean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prstClr val="black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0" lang="en-US" sz="1800" b="0" i="1" u="none" strike="noStrike" kern="0" cap="none" spc="0" normalizeH="0" baseline="0" noProof="0" smtClean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prstClr val="black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</a:rPr>
                                              <m:t>𝑅</m:t>
                                            </m:r>
                                          </m:e>
                                          <m:sub>
                                            <m:r>
                                              <a:rPr kumimoji="0" lang="en-US" sz="1800" b="0" i="1" u="none" strike="noStrike" kern="0" cap="none" spc="0" normalizeH="0" baseline="0" noProof="0" smtClean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prstClr val="black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sub>
                                        </m:sSub>
                                      </m:e>
                                    </m:bar>
                                  </m:e>
                                </m:acc>
                              </m:oMath>
                            </m:oMathPara>
                          </a14:m>
                          <a:endParaRPr kumimoji="0" lang="he-IL" sz="18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36" name="תיבת טקסט 77">
                          <a:extLst>
                            <a:ext uri="{FF2B5EF4-FFF2-40B4-BE49-F238E27FC236}">
                              <a16:creationId xmlns:a16="http://schemas.microsoft.com/office/drawing/2014/main" id="{E3761731-40B7-BF4B-5352-A2D4B99FB9C7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2700057" y="4133751"/>
                          <a:ext cx="1098918" cy="445378"/>
                        </a:xfrm>
                        <a:prstGeom prst="rect">
                          <a:avLst/>
                        </a:prstGeom>
                        <a:blipFill>
                          <a:blip r:embed="rId7"/>
                          <a:stretch>
                            <a:fillRect r="-10092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IL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p:cxnSp>
                  <p:nvCxnSpPr>
                    <p:cNvPr id="37" name="מחבר חץ ישר 78">
                      <a:extLst>
                        <a:ext uri="{FF2B5EF4-FFF2-40B4-BE49-F238E27FC236}">
                          <a16:creationId xmlns:a16="http://schemas.microsoft.com/office/drawing/2014/main" id="{FE547724-7BE1-B189-2B64-7CB78B07374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906024" y="4560118"/>
                      <a:ext cx="560806" cy="0"/>
                    </a:xfrm>
                    <a:prstGeom prst="straightConnector1">
                      <a:avLst/>
                    </a:prstGeom>
                    <a:noFill/>
                    <a:ln w="28575" cap="flat" cmpd="sng" algn="ctr">
                      <a:solidFill>
                        <a:sysClr val="windowText" lastClr="000000"/>
                      </a:solidFill>
                      <a:prstDash val="solid"/>
                      <a:miter lim="800000"/>
                      <a:tailEnd type="triangle"/>
                    </a:ln>
                    <a:effectLst/>
                  </p:spPr>
                </p:cxnSp>
              </p:grpSp>
              <p:cxnSp>
                <p:nvCxnSpPr>
                  <p:cNvPr id="17" name="מחבר חץ ישר 79">
                    <a:extLst>
                      <a:ext uri="{FF2B5EF4-FFF2-40B4-BE49-F238E27FC236}">
                        <a16:creationId xmlns:a16="http://schemas.microsoft.com/office/drawing/2014/main" id="{F4DF2F9B-B925-3835-3F7C-281BB2CCFE3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452042" y="4560118"/>
                    <a:ext cx="453832" cy="0"/>
                  </a:xfrm>
                  <a:prstGeom prst="straightConnector1">
                    <a:avLst/>
                  </a:prstGeom>
                  <a:noFill/>
                  <a:ln w="2857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8" name="תיבת טקסט 80">
                        <a:extLst>
                          <a:ext uri="{FF2B5EF4-FFF2-40B4-BE49-F238E27FC236}">
                            <a16:creationId xmlns:a16="http://schemas.microsoft.com/office/drawing/2014/main" id="{439F02A9-58C6-515F-61A3-F9301E9E1C93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249519" y="4131399"/>
                        <a:ext cx="913335" cy="445378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1">
                        <a:spAutoFit/>
                      </a:bodyPr>
                      <a:lstStyle/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acc>
                                <m:accPr>
                                  <m:chr m:val="̂"/>
                                  <m:ctrlPr>
                                    <a:rPr kumimoji="0" lang="he-IL" sz="18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bar>
                                    <m:barPr>
                                      <m:pos m:val="top"/>
                                      <m:ctrlPr>
                                        <a:rPr kumimoji="0" lang="he-IL" sz="1800" b="0" i="1" u="none" strike="noStrike" kern="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</a:rPr>
                                      </m:ctrlPr>
                                    </m:barPr>
                                    <m:e>
                                      <m:sSub>
                                        <m:sSubPr>
                                          <m:ctrlPr>
                                            <a:rPr kumimoji="0" lang="en-US" sz="1800" b="0" i="1" u="none" strike="noStrike" kern="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0" lang="en-US" sz="1800" b="0" i="1" u="none" strike="noStrike" kern="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</m:e>
                                        <m:sub>
                                          <m:r>
                                            <a:rPr kumimoji="0" lang="en-GB" sz="1800" b="0" i="1" u="none" strike="noStrike" kern="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</a:rPr>
                                            <m:t>𝜖</m:t>
                                          </m:r>
                                        </m:sub>
                                      </m:sSub>
                                    </m:e>
                                  </m:bar>
                                </m:e>
                              </m:acc>
                            </m:oMath>
                          </m:oMathPara>
                        </a14:m>
                        <a:endParaRPr kumimoji="0" lang="he-IL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48" name="תיבת טקסט 80">
                        <a:extLst>
                          <a:ext uri="{FF2B5EF4-FFF2-40B4-BE49-F238E27FC236}">
                            <a16:creationId xmlns:a16="http://schemas.microsoft.com/office/drawing/2014/main" id="{C6FB70FB-14BF-2547-3569-1E79AA467E4B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249519" y="4131399"/>
                        <a:ext cx="913335" cy="445378"/>
                      </a:xfrm>
                      <a:prstGeom prst="rect">
                        <a:avLst/>
                      </a:prstGeom>
                      <a:blipFill>
                        <a:blip r:embed="rId8"/>
                        <a:stretch>
                          <a:fillRect r="-22148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IL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grpSp>
                <p:nvGrpSpPr>
                  <p:cNvPr id="19" name="קבוצה 72">
                    <a:extLst>
                      <a:ext uri="{FF2B5EF4-FFF2-40B4-BE49-F238E27FC236}">
                        <a16:creationId xmlns:a16="http://schemas.microsoft.com/office/drawing/2014/main" id="{FBF212AF-9363-4018-4991-01179053845E}"/>
                      </a:ext>
                    </a:extLst>
                  </p:cNvPr>
                  <p:cNvGrpSpPr/>
                  <p:nvPr/>
                </p:nvGrpSpPr>
                <p:grpSpPr>
                  <a:xfrm>
                    <a:off x="920538" y="4032941"/>
                    <a:ext cx="2119815" cy="1054354"/>
                    <a:chOff x="1270518" y="3815519"/>
                    <a:chExt cx="2033861" cy="1054354"/>
                  </a:xfrm>
                </p:grpSpPr>
                <p:sp>
                  <p:nvSpPr>
                    <p:cNvPr id="32" name="מלבן: פינות מעוגלות 73">
                      <a:extLst>
                        <a:ext uri="{FF2B5EF4-FFF2-40B4-BE49-F238E27FC236}">
                          <a16:creationId xmlns:a16="http://schemas.microsoft.com/office/drawing/2014/main" id="{B772049B-7E61-C77D-0DE4-DBEB9D5E529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324877" y="3815519"/>
                      <a:ext cx="979502" cy="1054354"/>
                    </a:xfrm>
                    <a:prstGeom prst="roundRect">
                      <a:avLst/>
                    </a:prstGeom>
                    <a:solidFill>
                      <a:srgbClr val="ED7D31">
                        <a:lumMod val="60000"/>
                        <a:lumOff val="40000"/>
                      </a:srgbClr>
                    </a:solidFill>
                    <a:ln w="12700" cap="flat" cmpd="sng" algn="ctr">
                      <a:solidFill>
                        <a:srgbClr val="4472C4">
                          <a:shade val="50000"/>
                        </a:srgbClr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1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Spatial</a:t>
                      </a:r>
                      <a:br>
                        <a:rPr kumimoji="0" lang="en-US" sz="14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</a:br>
                      <a:r>
                        <a:rPr kumimoji="0" lang="en-US" sz="14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Smoothing</a:t>
                      </a:r>
                      <a:endParaRPr kumimoji="0" lang="he-IL" sz="14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p:txBody>
                </p:sp>
                <p:grpSp>
                  <p:nvGrpSpPr>
                    <p:cNvPr id="33" name="קבוצה 74">
                      <a:extLst>
                        <a:ext uri="{FF2B5EF4-FFF2-40B4-BE49-F238E27FC236}">
                          <a16:creationId xmlns:a16="http://schemas.microsoft.com/office/drawing/2014/main" id="{9303C8E6-255B-8D45-1A5F-D252217BB4A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270518" y="3873337"/>
                      <a:ext cx="1054359" cy="530915"/>
                      <a:chOff x="996820" y="5269818"/>
                      <a:chExt cx="1054359" cy="530915"/>
                    </a:xfrm>
                  </p:grpSpPr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34" name="תיבת טקסט 75">
                            <a:extLst>
                              <a:ext uri="{FF2B5EF4-FFF2-40B4-BE49-F238E27FC236}">
                                <a16:creationId xmlns:a16="http://schemas.microsoft.com/office/drawing/2014/main" id="{8275BDA1-AFC7-FBB1-3D7A-FA5D877D5DAB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996820" y="5269818"/>
                            <a:ext cx="1054359" cy="530915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1">
                            <a:spAutoFit/>
                          </a:bodyPr>
                          <a:lstStyle/>
                          <a:p>
                            <a:pPr marL="0" marR="0" lvl="0" indent="0" algn="ctr" defTabSz="914400" eaLnBrk="1" fontAlgn="auto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r>
                                    <a:rPr kumimoji="0" lang="en-US" sz="18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d>
                                    <m:dPr>
                                      <m:ctrlPr>
                                        <a:rPr kumimoji="0" lang="en-US" sz="1800" b="0" i="1" u="none" strike="noStrike" kern="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0" lang="en-US" sz="1800" b="0" i="1" u="none" strike="noStrike" kern="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oMath>
                                <m:oMath xmlns:m="http://schemas.openxmlformats.org/officeDocument/2006/math">
                                  <m:r>
                                    <a:rPr kumimoji="0" lang="en-US" sz="105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kumimoji="0" lang="en-US" sz="105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kumimoji="0" lang="en-US" sz="105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kumimoji="0" lang="en-US" sz="105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,…,</m:t>
                                  </m:r>
                                  <m:r>
                                    <a:rPr kumimoji="0" lang="en-US" sz="105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oMath>
                              </m:oMathPara>
                            </a14:m>
                            <a:endParaRPr kumimoji="0" lang="he-IL" sz="14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</a:endParaRPr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61" name="תיבת טקסט 75">
                            <a:extLst>
                              <a:ext uri="{FF2B5EF4-FFF2-40B4-BE49-F238E27FC236}">
                                <a16:creationId xmlns:a16="http://schemas.microsoft.com/office/drawing/2014/main" id="{741AE964-11FB-9091-238E-C27F830743FC}"/>
                              </a:ext>
                            </a:extLst>
                          </p:cNvPr>
                          <p:cNvSpPr txBox="1"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996820" y="5269818"/>
                            <a:ext cx="1054359" cy="530915"/>
                          </a:xfrm>
                          <a:prstGeom prst="rect">
                            <a:avLst/>
                          </a:prstGeom>
                          <a:blipFill>
                            <a:blip r:embed="rId9"/>
                            <a:stretch>
                              <a:fillRect/>
                            </a:stretch>
                          </a:blipFill>
                        </p:spPr>
                        <p:txBody>
                          <a:bodyPr/>
                          <a:lstStyle/>
                          <a:p>
                            <a:r>
                              <a:rPr lang="en-IL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p:cxnSp>
                    <p:nvCxnSpPr>
                      <p:cNvPr id="35" name="מחבר חץ ישר 76">
                        <a:extLst>
                          <a:ext uri="{FF2B5EF4-FFF2-40B4-BE49-F238E27FC236}">
                            <a16:creationId xmlns:a16="http://schemas.microsoft.com/office/drawing/2014/main" id="{F22DE0C6-C0FE-9BB9-A278-D1FAA25F1800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192763" y="5739177"/>
                        <a:ext cx="858416" cy="0"/>
                      </a:xfrm>
                      <a:prstGeom prst="straightConnector1">
                        <a:avLst/>
                      </a:prstGeom>
                      <a:noFill/>
                      <a:ln w="28575" cap="flat" cmpd="sng" algn="ctr">
                        <a:solidFill>
                          <a:sysClr val="windowText" lastClr="000000"/>
                        </a:solidFill>
                        <a:prstDash val="solid"/>
                        <a:miter lim="800000"/>
                        <a:tailEnd type="triangle"/>
                      </a:ln>
                      <a:effectLst/>
                    </p:spPr>
                  </p:cxnSp>
                </p:grpSp>
              </p:grpSp>
              <p:sp>
                <p:nvSpPr>
                  <p:cNvPr id="20" name="מלבן: פינות מעוגלות 68">
                    <a:extLst>
                      <a:ext uri="{FF2B5EF4-FFF2-40B4-BE49-F238E27FC236}">
                        <a16:creationId xmlns:a16="http://schemas.microsoft.com/office/drawing/2014/main" id="{BF0B1121-7260-D2EA-0FD1-0D2F96924CC8}"/>
                      </a:ext>
                    </a:extLst>
                  </p:cNvPr>
                  <p:cNvSpPr/>
                  <p:nvPr/>
                </p:nvSpPr>
                <p:spPr>
                  <a:xfrm>
                    <a:off x="6779364" y="4268278"/>
                    <a:ext cx="2201696" cy="582156"/>
                  </a:xfrm>
                  <a:prstGeom prst="roundRect">
                    <a:avLst/>
                  </a:prstGeom>
                  <a:solidFill>
                    <a:srgbClr val="FFC000">
                      <a:lumMod val="60000"/>
                      <a:lumOff val="40000"/>
                    </a:srgbClr>
                  </a:solidFill>
                  <a:ln w="12700" cap="flat" cmpd="sng" algn="ctr">
                    <a:solidFill>
                      <a:srgbClr val="4472C4">
                        <a:shade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1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Arial" panose="020B0604020202020204" pitchFamily="34" charset="0"/>
                        <a:ea typeface="+mn-ea"/>
                        <a:cs typeface="+mn-cs"/>
                      </a:rPr>
                      <a:t>Signal</a:t>
                    </a:r>
                  </a:p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Arial" panose="020B0604020202020204" pitchFamily="34" charset="0"/>
                        <a:ea typeface="+mn-ea"/>
                        <a:cs typeface="+mn-cs"/>
                      </a:rPr>
                      <a:t>Space Projection</a:t>
                    </a:r>
                  </a:p>
                </p:txBody>
              </p:sp>
              <p:sp>
                <p:nvSpPr>
                  <p:cNvPr id="21" name="מלבן: פינות מעוגלות 67">
                    <a:extLst>
                      <a:ext uri="{FF2B5EF4-FFF2-40B4-BE49-F238E27FC236}">
                        <a16:creationId xmlns:a16="http://schemas.microsoft.com/office/drawing/2014/main" id="{07D2D117-EC9B-37BB-4A96-329472483C9A}"/>
                      </a:ext>
                    </a:extLst>
                  </p:cNvPr>
                  <p:cNvSpPr/>
                  <p:nvPr/>
                </p:nvSpPr>
                <p:spPr>
                  <a:xfrm>
                    <a:off x="4905874" y="3974120"/>
                    <a:ext cx="1100540" cy="1230442"/>
                  </a:xfrm>
                  <a:prstGeom prst="roundRect">
                    <a:avLst/>
                  </a:prstGeom>
                  <a:solidFill>
                    <a:srgbClr val="0070C0"/>
                  </a:solidFill>
                  <a:ln w="12700" cap="flat" cmpd="sng" algn="ctr">
                    <a:solidFill>
                      <a:srgbClr val="4472C4">
                        <a:shade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1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2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rPr>
                      <a:t>MVDR</a:t>
                    </a:r>
                  </a:p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  <p:grpSp>
                <p:nvGrpSpPr>
                  <p:cNvPr id="26" name="Group 25">
                    <a:extLst>
                      <a:ext uri="{FF2B5EF4-FFF2-40B4-BE49-F238E27FC236}">
                        <a16:creationId xmlns:a16="http://schemas.microsoft.com/office/drawing/2014/main" id="{A082356A-7B59-847A-0657-F14D317A10B0}"/>
                      </a:ext>
                    </a:extLst>
                  </p:cNvPr>
                  <p:cNvGrpSpPr/>
                  <p:nvPr/>
                </p:nvGrpSpPr>
                <p:grpSpPr>
                  <a:xfrm>
                    <a:off x="5896633" y="4151648"/>
                    <a:ext cx="1098918" cy="407708"/>
                    <a:chOff x="2812724" y="4152410"/>
                    <a:chExt cx="1098918" cy="407708"/>
                  </a:xfrm>
                </p:grpSpPr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30" name="תיבת טקסט 77">
                          <a:extLst>
                            <a:ext uri="{FF2B5EF4-FFF2-40B4-BE49-F238E27FC236}">
                              <a16:creationId xmlns:a16="http://schemas.microsoft.com/office/drawing/2014/main" id="{E54F2639-E37D-20FF-81CF-AC38AF654B8C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2812724" y="4152410"/>
                          <a:ext cx="1098918" cy="31609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1">
                          <a:spAutoFit/>
                        </a:bodyPr>
                        <a:lstStyle/>
                        <a:p>
                          <a:pPr marL="0" marR="0" lvl="0" indent="0" algn="ctr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GB" sz="1800" b="1" i="1" u="none" strike="noStrike" kern="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GB" sz="1800" b="1" i="1" u="none" strike="noStrike" kern="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</a:rPr>
                                      <m:t>𝑾</m:t>
                                    </m:r>
                                  </m:e>
                                  <m:sub>
                                    <m:r>
                                      <a:rPr kumimoji="0" lang="en-GB" sz="1800" b="1" i="1" u="none" strike="noStrike" kern="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</a:rPr>
                                      <m:t>𝑴𝑽𝑫𝑹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he-IL" sz="1800" b="1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30" name="תיבת טקסט 77">
                          <a:extLst>
                            <a:ext uri="{FF2B5EF4-FFF2-40B4-BE49-F238E27FC236}">
                              <a16:creationId xmlns:a16="http://schemas.microsoft.com/office/drawing/2014/main" id="{E54F2639-E37D-20FF-81CF-AC38AF654B8C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2812724" y="4152410"/>
                          <a:ext cx="1098918" cy="316092"/>
                        </a:xfrm>
                        <a:prstGeom prst="rect">
                          <a:avLst/>
                        </a:prstGeom>
                        <a:blipFill>
                          <a:blip r:embed="rId10"/>
                          <a:stretch>
                            <a:fillRect b="-1667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IL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p:cxnSp>
                  <p:nvCxnSpPr>
                    <p:cNvPr id="31" name="מחבר חץ ישר 78">
                      <a:extLst>
                        <a:ext uri="{FF2B5EF4-FFF2-40B4-BE49-F238E27FC236}">
                          <a16:creationId xmlns:a16="http://schemas.microsoft.com/office/drawing/2014/main" id="{DB37570E-490F-0D5D-E65F-FDD03EA063CA}"/>
                        </a:ext>
                      </a:extLst>
                    </p:cNvPr>
                    <p:cNvCxnSpPr>
                      <a:cxnSpLocks/>
                      <a:endCxn id="20" idx="1"/>
                    </p:cNvCxnSpPr>
                    <p:nvPr/>
                  </p:nvCxnSpPr>
                  <p:spPr>
                    <a:xfrm flipV="1">
                      <a:off x="2906024" y="4559356"/>
                      <a:ext cx="765268" cy="762"/>
                    </a:xfrm>
                    <a:prstGeom prst="straightConnector1">
                      <a:avLst/>
                    </a:prstGeom>
                    <a:noFill/>
                    <a:ln w="28575" cap="flat" cmpd="sng" algn="ctr">
                      <a:solidFill>
                        <a:sysClr val="windowText" lastClr="000000"/>
                      </a:solidFill>
                      <a:prstDash val="solid"/>
                      <a:miter lim="800000"/>
                      <a:tailEnd type="triangle"/>
                    </a:ln>
                    <a:effectLst/>
                  </p:spPr>
                </p:cxnSp>
              </p:grpSp>
              <p:grpSp>
                <p:nvGrpSpPr>
                  <p:cNvPr id="27" name="Group 26">
                    <a:extLst>
                      <a:ext uri="{FF2B5EF4-FFF2-40B4-BE49-F238E27FC236}">
                        <a16:creationId xmlns:a16="http://schemas.microsoft.com/office/drawing/2014/main" id="{6BC61C9C-C0BD-E5DA-333E-6D59F24AC678}"/>
                      </a:ext>
                    </a:extLst>
                  </p:cNvPr>
                  <p:cNvGrpSpPr/>
                  <p:nvPr/>
                </p:nvGrpSpPr>
                <p:grpSpPr>
                  <a:xfrm>
                    <a:off x="8988742" y="4170503"/>
                    <a:ext cx="1174824" cy="388091"/>
                    <a:chOff x="2906024" y="4172027"/>
                    <a:chExt cx="1174824" cy="388091"/>
                  </a:xfrm>
                </p:grpSpPr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28" name="תיבת טקסט 77">
                          <a:extLst>
                            <a:ext uri="{FF2B5EF4-FFF2-40B4-BE49-F238E27FC236}">
                              <a16:creationId xmlns:a16="http://schemas.microsoft.com/office/drawing/2014/main" id="{09F9AC6B-D6B9-1C09-F007-90EB503B3C4B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2981930" y="4172027"/>
                          <a:ext cx="1098918" cy="31609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1">
                          <a:spAutoFit/>
                        </a:bodyPr>
                        <a:lstStyle/>
                        <a:p>
                          <a:pPr marL="0" marR="0" lvl="0" indent="0" algn="ctr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GB" sz="1800" b="1" i="1" u="none" strike="noStrike" kern="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GB" sz="1800" b="1" i="1" u="none" strike="noStrike" kern="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</a:rPr>
                                      <m:t>𝑾</m:t>
                                    </m:r>
                                  </m:e>
                                  <m:sub>
                                    <m:r>
                                      <a:rPr kumimoji="0" lang="en-GB" sz="1800" b="1" i="1" u="none" strike="noStrike" kern="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</a:rPr>
                                      <m:t>𝑬𝑩</m:t>
                                    </m:r>
                                    <m:r>
                                      <a:rPr kumimoji="0" lang="en-GB" sz="1800" b="1" i="1" u="none" strike="noStrike" kern="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kumimoji="0" lang="en-GB" sz="1800" b="1" i="1" u="none" strike="noStrike" kern="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</a:rPr>
                                      <m:t>𝑴𝑽𝑫𝑹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he-IL" sz="1800" b="1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28" name="תיבת טקסט 77">
                          <a:extLst>
                            <a:ext uri="{FF2B5EF4-FFF2-40B4-BE49-F238E27FC236}">
                              <a16:creationId xmlns:a16="http://schemas.microsoft.com/office/drawing/2014/main" id="{09F9AC6B-D6B9-1C09-F007-90EB503B3C4B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2981930" y="4172027"/>
                          <a:ext cx="1098918" cy="316092"/>
                        </a:xfrm>
                        <a:prstGeom prst="rect">
                          <a:avLst/>
                        </a:prstGeom>
                        <a:blipFill>
                          <a:blip r:embed="rId11"/>
                          <a:stretch>
                            <a:fillRect b="-1639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IL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p:cxnSp>
                  <p:nvCxnSpPr>
                    <p:cNvPr id="29" name="מחבר חץ ישר 78">
                      <a:extLst>
                        <a:ext uri="{FF2B5EF4-FFF2-40B4-BE49-F238E27FC236}">
                          <a16:creationId xmlns:a16="http://schemas.microsoft.com/office/drawing/2014/main" id="{E26EB1A6-E3FA-C130-18FF-2D56EAA4A78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2906024" y="4559356"/>
                      <a:ext cx="765268" cy="762"/>
                    </a:xfrm>
                    <a:prstGeom prst="straightConnector1">
                      <a:avLst/>
                    </a:prstGeom>
                    <a:noFill/>
                    <a:ln w="28575" cap="flat" cmpd="sng" algn="ctr">
                      <a:solidFill>
                        <a:sysClr val="windowText" lastClr="000000"/>
                      </a:solidFill>
                      <a:prstDash val="solid"/>
                      <a:miter lim="800000"/>
                      <a:tailEnd type="triangle"/>
                    </a:ln>
                    <a:effectLst/>
                  </p:spPr>
                </p:cxnSp>
              </p:grpSp>
            </p:grpSp>
          </p:grpSp>
        </p:grpSp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A3CF6550-1E39-672B-0CE9-BA8AFA0BDD4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629373" y="3051736"/>
              <a:ext cx="1000533" cy="524024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347CBC0E-BAB2-F78F-41CB-FCC77363627B}"/>
              </a:ext>
            </a:extLst>
          </p:cNvPr>
          <p:cNvGrpSpPr/>
          <p:nvPr/>
        </p:nvGrpSpPr>
        <p:grpSpPr>
          <a:xfrm>
            <a:off x="6052004" y="3639459"/>
            <a:ext cx="2056065" cy="1403092"/>
            <a:chOff x="6052004" y="3639459"/>
            <a:chExt cx="2056065" cy="140309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9ABEAE44-7E45-71C3-EE36-885853251969}"/>
                    </a:ext>
                  </a:extLst>
                </p:cNvPr>
                <p:cNvSpPr txBox="1"/>
                <p:nvPr/>
              </p:nvSpPr>
              <p:spPr>
                <a:xfrm>
                  <a:off x="6137849" y="4211554"/>
                  <a:ext cx="1970220" cy="83099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 defTabSz="457200">
                    <a:lnSpc>
                      <a:spcPct val="150000"/>
                    </a:lnSpc>
                    <a:spcBef>
                      <a:spcPts val="1000"/>
                    </a:spcBef>
                    <a:buClr>
                      <a:schemeClr val="accent1">
                        <a:lumMod val="60000"/>
                        <a:lumOff val="40000"/>
                      </a:schemeClr>
                    </a:buClr>
                    <a:buSzPct val="80000"/>
                  </a:pPr>
                  <a:r>
                    <a:rPr lang="en-GB" b="1" dirty="0">
                      <a:ln w="19050">
                        <a:solidFill>
                          <a:schemeClr val="bg1"/>
                        </a:solidFill>
                      </a:ln>
                      <a:solidFill>
                        <a:srgbClr val="000066"/>
                      </a:solidFill>
                      <a:latin typeface="+mj-lt"/>
                      <a:ea typeface="+mj-ea"/>
                      <a:cs typeface="+mj-cs"/>
                    </a:rPr>
                    <a:t>Matrix Inversion</a:t>
                  </a:r>
                </a:p>
                <a:p>
                  <a:pPr algn="ctr" defTabSz="457200">
                    <a:lnSpc>
                      <a:spcPct val="150000"/>
                    </a:lnSpc>
                    <a:spcBef>
                      <a:spcPts val="1000"/>
                    </a:spcBef>
                    <a:buClr>
                      <a:schemeClr val="accent1">
                        <a:lumMod val="60000"/>
                        <a:lumOff val="40000"/>
                      </a:schemeClr>
                    </a:buClr>
                    <a:buSzPct val="80000"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400">
                            <a:ln w="19050">
                              <a:solidFill>
                                <a:schemeClr val="bg1"/>
                              </a:solidFill>
                            </a:ln>
                            <a:solidFill>
                              <a:srgbClr val="000066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𝑂</m:t>
                        </m:r>
                        <m:r>
                          <a:rPr lang="en-GB" sz="1400">
                            <a:ln w="19050">
                              <a:solidFill>
                                <a:schemeClr val="bg1"/>
                              </a:solidFill>
                            </a:ln>
                            <a:solidFill>
                              <a:srgbClr val="000066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(</m:t>
                        </m:r>
                        <m:sSup>
                          <m:sSupPr>
                            <m:ctrlPr>
                              <a:rPr lang="en-GB" sz="1400" i="1">
                                <a:ln w="19050">
                                  <a:solidFill>
                                    <a:schemeClr val="bg1"/>
                                  </a:solidFill>
                                </a:ln>
                                <a:solidFill>
                                  <a:srgbClr val="000066"/>
                                </a:solidFill>
                                <a:latin typeface="Cambria Math" panose="02040503050406030204" pitchFamily="18" charset="0"/>
                                <a:ea typeface="+mj-ea"/>
                                <a:cs typeface="+mj-cs"/>
                              </a:rPr>
                            </m:ctrlPr>
                          </m:sSupPr>
                          <m:e>
                            <m:r>
                              <a:rPr lang="en-GB" sz="1400">
                                <a:ln w="19050">
                                  <a:solidFill>
                                    <a:schemeClr val="bg1"/>
                                  </a:solidFill>
                                </a:ln>
                                <a:solidFill>
                                  <a:srgbClr val="000066"/>
                                </a:solidFill>
                                <a:latin typeface="Cambria Math" panose="02040503050406030204" pitchFamily="18" charset="0"/>
                                <a:ea typeface="+mj-ea"/>
                                <a:cs typeface="+mj-cs"/>
                              </a:rPr>
                              <m:t>𝑁</m:t>
                            </m:r>
                          </m:e>
                          <m:sup>
                            <m:r>
                              <a:rPr lang="en-GB" sz="1400">
                                <a:ln w="19050">
                                  <a:solidFill>
                                    <a:schemeClr val="bg1"/>
                                  </a:solidFill>
                                </a:ln>
                                <a:solidFill>
                                  <a:srgbClr val="000066"/>
                                </a:solidFill>
                                <a:latin typeface="Cambria Math" panose="02040503050406030204" pitchFamily="18" charset="0"/>
                                <a:ea typeface="+mj-ea"/>
                                <a:cs typeface="+mj-cs"/>
                              </a:rPr>
                              <m:t>3</m:t>
                            </m:r>
                          </m:sup>
                        </m:sSup>
                        <m:r>
                          <a:rPr lang="en-GB" sz="1400">
                            <a:ln w="19050">
                              <a:solidFill>
                                <a:schemeClr val="bg1"/>
                              </a:solidFill>
                            </a:ln>
                            <a:solidFill>
                              <a:srgbClr val="000066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)</m:t>
                        </m:r>
                      </m:oMath>
                    </m:oMathPara>
                  </a14:m>
                  <a:endParaRPr lang="en-IL" sz="1400" dirty="0">
                    <a:ln w="19050">
                      <a:solidFill>
                        <a:schemeClr val="bg1"/>
                      </a:solidFill>
                    </a:ln>
                    <a:solidFill>
                      <a:srgbClr val="000066"/>
                    </a:solidFill>
                    <a:latin typeface="+mj-lt"/>
                    <a:ea typeface="+mj-ea"/>
                    <a:cs typeface="+mj-cs"/>
                  </a:endParaRPr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9ABEAE44-7E45-71C3-EE36-88585325196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37849" y="4211554"/>
                  <a:ext cx="1970220" cy="830997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667EB0B9-CD30-6944-2CEE-3EA10E159257}"/>
                </a:ext>
              </a:extLst>
            </p:cNvPr>
            <p:cNvGrpSpPr/>
            <p:nvPr/>
          </p:nvGrpSpPr>
          <p:grpSpPr>
            <a:xfrm>
              <a:off x="6052004" y="3639459"/>
              <a:ext cx="878866" cy="646936"/>
              <a:chOff x="7175541" y="1800752"/>
              <a:chExt cx="878866" cy="646936"/>
            </a:xfrm>
          </p:grpSpPr>
          <p:cxnSp>
            <p:nvCxnSpPr>
              <p:cNvPr id="47" name="מחבר חץ ישר 29">
                <a:extLst>
                  <a:ext uri="{FF2B5EF4-FFF2-40B4-BE49-F238E27FC236}">
                    <a16:creationId xmlns:a16="http://schemas.microsoft.com/office/drawing/2014/main" id="{D776CF0D-6A02-B69A-CA0A-11F181F91A0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531572" y="2055456"/>
                <a:ext cx="522835" cy="392232"/>
              </a:xfrm>
              <a:prstGeom prst="straightConnector1">
                <a:avLst/>
              </a:prstGeom>
              <a:ln w="57150">
                <a:solidFill>
                  <a:schemeClr val="accent5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אליפסה 4">
                <a:extLst>
                  <a:ext uri="{FF2B5EF4-FFF2-40B4-BE49-F238E27FC236}">
                    <a16:creationId xmlns:a16="http://schemas.microsoft.com/office/drawing/2014/main" id="{8A5E870C-46D1-EE3B-2CD5-1BB62C307816}"/>
                  </a:ext>
                </a:extLst>
              </p:cNvPr>
              <p:cNvSpPr/>
              <p:nvPr/>
            </p:nvSpPr>
            <p:spPr>
              <a:xfrm>
                <a:off x="7175541" y="1800752"/>
                <a:ext cx="350283" cy="333558"/>
              </a:xfrm>
              <a:prstGeom prst="ellipse">
                <a:avLst/>
              </a:prstGeom>
              <a:noFill/>
              <a:ln w="34925">
                <a:solidFill>
                  <a:schemeClr val="accent5">
                    <a:lumMod val="75000"/>
                  </a:schemeClr>
                </a:solidFill>
                <a:prstDash val="dash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1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he-I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6023D14C-DDC5-D860-4F6C-2624D6C6BE6E}"/>
              </a:ext>
            </a:extLst>
          </p:cNvPr>
          <p:cNvGrpSpPr/>
          <p:nvPr/>
        </p:nvGrpSpPr>
        <p:grpSpPr>
          <a:xfrm>
            <a:off x="3732195" y="3382670"/>
            <a:ext cx="2774125" cy="1718060"/>
            <a:chOff x="3732195" y="3382670"/>
            <a:chExt cx="2774125" cy="171806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245CCC2C-C96F-BE1E-1739-89D7947386AC}"/>
                    </a:ext>
                  </a:extLst>
                </p:cNvPr>
                <p:cNvSpPr txBox="1"/>
                <p:nvPr/>
              </p:nvSpPr>
              <p:spPr>
                <a:xfrm>
                  <a:off x="3732195" y="4269733"/>
                  <a:ext cx="2409252" cy="83099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>
                  <a:defPPr>
                    <a:defRPr lang="en-US"/>
                  </a:defPPr>
                  <a:lvl1pPr algn="ctr" defTabSz="457200">
                    <a:lnSpc>
                      <a:spcPct val="150000"/>
                    </a:lnSpc>
                    <a:spcBef>
                      <a:spcPts val="1000"/>
                    </a:spcBef>
                    <a:buClr>
                      <a:schemeClr val="accent1">
                        <a:lumMod val="60000"/>
                        <a:lumOff val="40000"/>
                      </a:schemeClr>
                    </a:buClr>
                    <a:buSzPct val="80000"/>
                    <a:defRPr sz="1400">
                      <a:ln w="19050">
                        <a:solidFill>
                          <a:schemeClr val="bg1"/>
                        </a:solidFill>
                      </a:ln>
                      <a:solidFill>
                        <a:srgbClr val="000066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r>
                    <a:rPr lang="en-GB" sz="1800" b="1" dirty="0"/>
                    <a:t>Weight Calculation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>
                            <a:latin typeface="Cambria Math" panose="02040503050406030204" pitchFamily="18" charset="0"/>
                          </a:rPr>
                          <m:t>𝑂</m:t>
                        </m:r>
                        <m:r>
                          <a:rPr lang="en-GB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>
                            <a:latin typeface="Cambria Math" panose="02040503050406030204" pitchFamily="18" charset="0"/>
                          </a:rPr>
                          <m:t>2</m:t>
                        </m:r>
                        <m:sSup>
                          <m:sSup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p>
                            <m:r>
                              <a:rPr lang="en-GB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GB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GB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GB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GB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IL" dirty="0"/>
                </a:p>
              </p:txBody>
            </p:sp>
          </mc:Choice>
          <mc:Fallback xmlns="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245CCC2C-C96F-BE1E-1739-89D7947386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2195" y="4269733"/>
                  <a:ext cx="2409252" cy="830997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6F3DF4C2-834B-6CA4-2D7C-743EB228EDAA}"/>
                </a:ext>
              </a:extLst>
            </p:cNvPr>
            <p:cNvGrpSpPr/>
            <p:nvPr/>
          </p:nvGrpSpPr>
          <p:grpSpPr>
            <a:xfrm>
              <a:off x="5298180" y="3382670"/>
              <a:ext cx="1208140" cy="903725"/>
              <a:chOff x="7883253" y="1172714"/>
              <a:chExt cx="1208140" cy="903725"/>
            </a:xfrm>
          </p:grpSpPr>
          <p:cxnSp>
            <p:nvCxnSpPr>
              <p:cNvPr id="52" name="מחבר חץ ישר 29">
                <a:extLst>
                  <a:ext uri="{FF2B5EF4-FFF2-40B4-BE49-F238E27FC236}">
                    <a16:creationId xmlns:a16="http://schemas.microsoft.com/office/drawing/2014/main" id="{0E51A47E-6E89-A17C-7209-98975BC2C89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83253" y="1670767"/>
                <a:ext cx="540994" cy="405672"/>
              </a:xfrm>
              <a:prstGeom prst="straightConnector1">
                <a:avLst/>
              </a:prstGeom>
              <a:ln w="57150">
                <a:solidFill>
                  <a:schemeClr val="accent4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3" name="אליפסה 4">
                <a:extLst>
                  <a:ext uri="{FF2B5EF4-FFF2-40B4-BE49-F238E27FC236}">
                    <a16:creationId xmlns:a16="http://schemas.microsoft.com/office/drawing/2014/main" id="{8CE397EF-5E81-36AF-7A6A-7285BE983F98}"/>
                  </a:ext>
                </a:extLst>
              </p:cNvPr>
              <p:cNvSpPr/>
              <p:nvPr/>
            </p:nvSpPr>
            <p:spPr>
              <a:xfrm>
                <a:off x="8462405" y="1172714"/>
                <a:ext cx="628988" cy="584022"/>
              </a:xfrm>
              <a:prstGeom prst="ellipse">
                <a:avLst/>
              </a:prstGeom>
              <a:noFill/>
              <a:ln w="34925">
                <a:solidFill>
                  <a:schemeClr val="accent4">
                    <a:lumMod val="75000"/>
                  </a:schemeClr>
                </a:solidFill>
                <a:prstDash val="dash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1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he-I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7C1C9587-750D-B105-CFD7-56A36F0FBEFF}"/>
              </a:ext>
            </a:extLst>
          </p:cNvPr>
          <p:cNvGrpSpPr/>
          <p:nvPr/>
        </p:nvGrpSpPr>
        <p:grpSpPr>
          <a:xfrm>
            <a:off x="8519069" y="3247173"/>
            <a:ext cx="3419430" cy="2810600"/>
            <a:chOff x="8519069" y="3247173"/>
            <a:chExt cx="3419430" cy="2810600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AA7063F6-73C6-F3E0-FDFD-E6D80ADCCF7F}"/>
                </a:ext>
              </a:extLst>
            </p:cNvPr>
            <p:cNvGrpSpPr/>
            <p:nvPr/>
          </p:nvGrpSpPr>
          <p:grpSpPr>
            <a:xfrm>
              <a:off x="8519069" y="4536314"/>
              <a:ext cx="2000724" cy="1521459"/>
              <a:chOff x="5925215" y="3602798"/>
              <a:chExt cx="2000724" cy="1521459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7" name="TextBox 56">
                    <a:extLst>
                      <a:ext uri="{FF2B5EF4-FFF2-40B4-BE49-F238E27FC236}">
                        <a16:creationId xmlns:a16="http://schemas.microsoft.com/office/drawing/2014/main" id="{22B8126C-38B2-7871-21B1-D06F6AC3CF39}"/>
                      </a:ext>
                    </a:extLst>
                  </p:cNvPr>
                  <p:cNvSpPr txBox="1"/>
                  <p:nvPr/>
                </p:nvSpPr>
                <p:spPr>
                  <a:xfrm>
                    <a:off x="7158042" y="4286014"/>
                    <a:ext cx="767897" cy="83824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>
                    <a:spAutoFit/>
                  </a:bodyPr>
                  <a:lstStyle/>
                  <a:p>
                    <a:pPr algn="ctr" defTabSz="457200">
                      <a:lnSpc>
                        <a:spcPct val="150000"/>
                      </a:lnSpc>
                      <a:spcBef>
                        <a:spcPts val="1000"/>
                      </a:spcBef>
                      <a:buClr>
                        <a:schemeClr val="accent1">
                          <a:lumMod val="60000"/>
                          <a:lumOff val="40000"/>
                        </a:schemeClr>
                      </a:buClr>
                      <a:buSzPct val="80000"/>
                    </a:pPr>
                    <a:r>
                      <a:rPr lang="en-GB" b="1" dirty="0">
                        <a:ln w="19050">
                          <a:solidFill>
                            <a:schemeClr val="bg1"/>
                          </a:solidFill>
                        </a:ln>
                        <a:solidFill>
                          <a:srgbClr val="000066"/>
                        </a:solidFill>
                        <a:latin typeface="+mj-lt"/>
                        <a:ea typeface="+mj-ea"/>
                        <a:cs typeface="+mj-cs"/>
                      </a:rPr>
                      <a:t>EVD</a:t>
                    </a:r>
                  </a:p>
                  <a:p>
                    <a:pPr algn="ctr" defTabSz="457200">
                      <a:lnSpc>
                        <a:spcPct val="150000"/>
                      </a:lnSpc>
                      <a:spcBef>
                        <a:spcPts val="1000"/>
                      </a:spcBef>
                      <a:buClr>
                        <a:schemeClr val="accent1">
                          <a:lumMod val="60000"/>
                          <a:lumOff val="40000"/>
                        </a:schemeClr>
                      </a:buClr>
                      <a:buSzPct val="80000"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GB" sz="1400">
                              <a:ln w="19050">
                                <a:solidFill>
                                  <a:schemeClr val="bg1"/>
                                </a:solidFill>
                              </a:ln>
                              <a:solidFill>
                                <a:srgbClr val="000066"/>
                              </a:solidFill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  <m:t>𝑂</m:t>
                          </m:r>
                          <m:r>
                            <a:rPr lang="en-GB" sz="1400">
                              <a:ln w="19050">
                                <a:solidFill>
                                  <a:schemeClr val="bg1"/>
                                </a:solidFill>
                              </a:ln>
                              <a:solidFill>
                                <a:srgbClr val="000066"/>
                              </a:solidFill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  <m:t>(</m:t>
                          </m:r>
                          <m:sSup>
                            <m:sSupPr>
                              <m:ctrlPr>
                                <a:rPr lang="en-GB" sz="1400" i="1">
                                  <a:ln w="19050">
                                    <a:solidFill>
                                      <a:schemeClr val="bg1"/>
                                    </a:solidFill>
                                  </a:ln>
                                  <a:solidFill>
                                    <a:srgbClr val="000066"/>
                                  </a:solidFill>
                                  <a:latin typeface="Cambria Math" panose="02040503050406030204" pitchFamily="18" charset="0"/>
                                  <a:ea typeface="+mj-ea"/>
                                  <a:cs typeface="+mj-cs"/>
                                </a:rPr>
                              </m:ctrlPr>
                            </m:sSupPr>
                            <m:e>
                              <m:r>
                                <a:rPr lang="en-GB" sz="1400">
                                  <a:ln w="19050">
                                    <a:solidFill>
                                      <a:schemeClr val="bg1"/>
                                    </a:solidFill>
                                  </a:ln>
                                  <a:solidFill>
                                    <a:srgbClr val="000066"/>
                                  </a:solidFill>
                                  <a:latin typeface="Cambria Math" panose="02040503050406030204" pitchFamily="18" charset="0"/>
                                  <a:ea typeface="+mj-ea"/>
                                  <a:cs typeface="+mj-cs"/>
                                </a:rPr>
                                <m:t>𝑁</m:t>
                              </m:r>
                            </m:e>
                            <m:sup>
                              <m:r>
                                <a:rPr lang="en-GB" sz="1400">
                                  <a:ln w="19050">
                                    <a:solidFill>
                                      <a:schemeClr val="bg1"/>
                                    </a:solidFill>
                                  </a:ln>
                                  <a:solidFill>
                                    <a:srgbClr val="000066"/>
                                  </a:solidFill>
                                  <a:latin typeface="Cambria Math" panose="02040503050406030204" pitchFamily="18" charset="0"/>
                                  <a:ea typeface="+mj-ea"/>
                                  <a:cs typeface="+mj-cs"/>
                                </a:rPr>
                                <m:t>3</m:t>
                              </m:r>
                            </m:sup>
                          </m:sSup>
                          <m:r>
                            <a:rPr lang="en-GB" sz="1400">
                              <a:ln w="19050">
                                <a:solidFill>
                                  <a:schemeClr val="bg1"/>
                                </a:solidFill>
                              </a:ln>
                              <a:solidFill>
                                <a:srgbClr val="000066"/>
                              </a:solidFill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  <m:t>)</m:t>
                          </m:r>
                        </m:oMath>
                      </m:oMathPara>
                    </a14:m>
                    <a:endParaRPr lang="en-IL" sz="1400" dirty="0">
                      <a:ln w="19050">
                        <a:solidFill>
                          <a:schemeClr val="bg1"/>
                        </a:solidFill>
                      </a:ln>
                      <a:solidFill>
                        <a:srgbClr val="000066"/>
                      </a:solidFill>
                      <a:latin typeface="+mj-lt"/>
                      <a:ea typeface="+mj-ea"/>
                      <a:cs typeface="+mj-cs"/>
                    </a:endParaRPr>
                  </a:p>
                </p:txBody>
              </p:sp>
            </mc:Choice>
            <mc:Fallback xmlns="">
              <p:sp>
                <p:nvSpPr>
                  <p:cNvPr id="57" name="TextBox 56">
                    <a:extLst>
                      <a:ext uri="{FF2B5EF4-FFF2-40B4-BE49-F238E27FC236}">
                        <a16:creationId xmlns:a16="http://schemas.microsoft.com/office/drawing/2014/main" id="{22B8126C-38B2-7871-21B1-D06F6AC3CF3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158042" y="4286014"/>
                    <a:ext cx="767897" cy="838243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I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F4233305-FA1B-A88C-8B9B-985A95509427}"/>
                  </a:ext>
                </a:extLst>
              </p:cNvPr>
              <p:cNvGrpSpPr/>
              <p:nvPr/>
            </p:nvGrpSpPr>
            <p:grpSpPr>
              <a:xfrm>
                <a:off x="5925215" y="3602798"/>
                <a:ext cx="1447313" cy="738328"/>
                <a:chOff x="7048752" y="1764091"/>
                <a:chExt cx="1447313" cy="738328"/>
              </a:xfrm>
            </p:grpSpPr>
            <p:cxnSp>
              <p:nvCxnSpPr>
                <p:cNvPr id="59" name="מחבר חץ ישר 29">
                  <a:extLst>
                    <a:ext uri="{FF2B5EF4-FFF2-40B4-BE49-F238E27FC236}">
                      <a16:creationId xmlns:a16="http://schemas.microsoft.com/office/drawing/2014/main" id="{AC97ABAF-82E8-CAC2-3C63-9B80F3FE8D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7973230" y="2110187"/>
                  <a:ext cx="522835" cy="392232"/>
                </a:xfrm>
                <a:prstGeom prst="straightConnector1">
                  <a:avLst/>
                </a:prstGeom>
                <a:ln w="57150">
                  <a:solidFill>
                    <a:srgbClr val="FFFF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0" name="אליפסה 4">
                  <a:extLst>
                    <a:ext uri="{FF2B5EF4-FFF2-40B4-BE49-F238E27FC236}">
                      <a16:creationId xmlns:a16="http://schemas.microsoft.com/office/drawing/2014/main" id="{2B7045BE-D12A-FD60-5470-D6C5EEA5F280}"/>
                    </a:ext>
                  </a:extLst>
                </p:cNvPr>
                <p:cNvSpPr/>
                <p:nvPr/>
              </p:nvSpPr>
              <p:spPr>
                <a:xfrm>
                  <a:off x="7048752" y="1764091"/>
                  <a:ext cx="884725" cy="405426"/>
                </a:xfrm>
                <a:prstGeom prst="ellipse">
                  <a:avLst/>
                </a:prstGeom>
                <a:noFill/>
                <a:ln w="34925">
                  <a:solidFill>
                    <a:srgbClr val="FFFF00"/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1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he-IL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Century Gothic" panose="020B0502020202020204"/>
                    <a:ea typeface="+mn-ea"/>
                    <a:cs typeface="Arial" panose="020B0604020202020204" pitchFamily="34" charset="0"/>
                  </a:endParaRPr>
                </a:p>
              </p:txBody>
            </p:sp>
          </p:grpSp>
        </p:grp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563EDC56-75B9-12A9-970A-28AA4700DE25}"/>
                </a:ext>
              </a:extLst>
            </p:cNvPr>
            <p:cNvGrpSpPr/>
            <p:nvPr/>
          </p:nvGrpSpPr>
          <p:grpSpPr>
            <a:xfrm>
              <a:off x="8786889" y="3247173"/>
              <a:ext cx="3151610" cy="1509618"/>
              <a:chOff x="5793449" y="3545547"/>
              <a:chExt cx="3151610" cy="150961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2" name="TextBox 61">
                    <a:extLst>
                      <a:ext uri="{FF2B5EF4-FFF2-40B4-BE49-F238E27FC236}">
                        <a16:creationId xmlns:a16="http://schemas.microsoft.com/office/drawing/2014/main" id="{EAF51A40-41F1-D7DA-7231-7F549352860C}"/>
                      </a:ext>
                    </a:extLst>
                  </p:cNvPr>
                  <p:cNvSpPr txBox="1"/>
                  <p:nvPr/>
                </p:nvSpPr>
                <p:spPr>
                  <a:xfrm>
                    <a:off x="6646005" y="4270335"/>
                    <a:ext cx="2299054" cy="78483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>
                    <a:spAutoFit/>
                  </a:bodyPr>
                  <a:lstStyle/>
                  <a:p>
                    <a:pPr algn="ctr" defTabSz="457200">
                      <a:lnSpc>
                        <a:spcPct val="150000"/>
                      </a:lnSpc>
                      <a:spcBef>
                        <a:spcPts val="1000"/>
                      </a:spcBef>
                      <a:buClr>
                        <a:schemeClr val="accent1">
                          <a:lumMod val="60000"/>
                          <a:lumOff val="40000"/>
                        </a:schemeClr>
                      </a:buClr>
                      <a:buSzPct val="80000"/>
                    </a:pPr>
                    <a:r>
                      <a:rPr lang="en-GB" sz="1600" b="1" dirty="0">
                        <a:ln w="19050">
                          <a:solidFill>
                            <a:schemeClr val="bg1"/>
                          </a:solidFill>
                        </a:ln>
                        <a:solidFill>
                          <a:srgbClr val="000066"/>
                        </a:solidFill>
                        <a:latin typeface="+mj-lt"/>
                        <a:ea typeface="+mj-ea"/>
                        <a:cs typeface="+mj-cs"/>
                      </a:rPr>
                      <a:t>Subspace Projection</a:t>
                    </a:r>
                  </a:p>
                  <a:p>
                    <a:pPr algn="ctr" defTabSz="457200">
                      <a:lnSpc>
                        <a:spcPct val="150000"/>
                      </a:lnSpc>
                      <a:spcBef>
                        <a:spcPts val="1000"/>
                      </a:spcBef>
                      <a:buClr>
                        <a:schemeClr val="accent1">
                          <a:lumMod val="60000"/>
                          <a:lumOff val="40000"/>
                        </a:schemeClr>
                      </a:buClr>
                      <a:buSzPct val="80000"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GB" sz="1400">
                              <a:ln w="19050">
                                <a:solidFill>
                                  <a:schemeClr val="bg1"/>
                                </a:solidFill>
                              </a:ln>
                              <a:solidFill>
                                <a:srgbClr val="000066"/>
                              </a:solidFill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  <m:t>𝑂</m:t>
                          </m:r>
                          <m:r>
                            <a:rPr lang="en-GB" sz="1400">
                              <a:ln w="19050">
                                <a:solidFill>
                                  <a:schemeClr val="bg1"/>
                                </a:solidFill>
                              </a:ln>
                              <a:solidFill>
                                <a:srgbClr val="000066"/>
                              </a:solidFill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  <m:t>(</m:t>
                          </m:r>
                          <m:sSup>
                            <m:sSupPr>
                              <m:ctrlPr>
                                <a:rPr lang="en-GB" sz="1400" i="1">
                                  <a:ln w="19050">
                                    <a:solidFill>
                                      <a:schemeClr val="bg1"/>
                                    </a:solidFill>
                                  </a:ln>
                                  <a:solidFill>
                                    <a:srgbClr val="000066"/>
                                  </a:solidFill>
                                  <a:latin typeface="Cambria Math" panose="02040503050406030204" pitchFamily="18" charset="0"/>
                                  <a:ea typeface="+mj-ea"/>
                                  <a:cs typeface="+mj-cs"/>
                                </a:rPr>
                              </m:ctrlPr>
                            </m:sSupPr>
                            <m:e>
                              <m:r>
                                <a:rPr lang="en-US" sz="1400" b="0" i="0" smtClean="0">
                                  <a:ln w="19050">
                                    <a:solidFill>
                                      <a:schemeClr val="bg1"/>
                                    </a:solidFill>
                                  </a:ln>
                                  <a:solidFill>
                                    <a:srgbClr val="000066"/>
                                  </a:solidFill>
                                  <a:latin typeface="Cambria Math" panose="02040503050406030204" pitchFamily="18" charset="0"/>
                                  <a:ea typeface="+mj-ea"/>
                                  <a:cs typeface="+mj-cs"/>
                                </a:rPr>
                                <m:t>(</m:t>
                              </m:r>
                              <m:r>
                                <m:rPr>
                                  <m:sty m:val="p"/>
                                </m:rPr>
                                <a:rPr lang="en-US" sz="1400" b="0" i="0" smtClean="0">
                                  <a:ln w="19050">
                                    <a:solidFill>
                                      <a:schemeClr val="bg1"/>
                                    </a:solidFill>
                                  </a:ln>
                                  <a:solidFill>
                                    <a:srgbClr val="000066"/>
                                  </a:solidFill>
                                  <a:latin typeface="Cambria Math" panose="02040503050406030204" pitchFamily="18" charset="0"/>
                                  <a:ea typeface="+mj-ea"/>
                                  <a:cs typeface="+mj-cs"/>
                                </a:rPr>
                                <m:t>M</m:t>
                              </m:r>
                              <m:r>
                                <a:rPr lang="en-US" sz="1400" b="0" i="0" smtClean="0">
                                  <a:ln w="19050">
                                    <a:solidFill>
                                      <a:schemeClr val="bg1"/>
                                    </a:solidFill>
                                  </a:ln>
                                  <a:solidFill>
                                    <a:srgbClr val="000066"/>
                                  </a:solidFill>
                                  <a:latin typeface="Cambria Math" panose="02040503050406030204" pitchFamily="18" charset="0"/>
                                  <a:ea typeface="+mj-ea"/>
                                  <a:cs typeface="+mj-cs"/>
                                </a:rPr>
                                <m:t>+</m:t>
                              </m:r>
                              <m:r>
                                <a:rPr lang="en-US" sz="1400" b="0" i="0" smtClean="0">
                                  <a:ln w="19050">
                                    <a:solidFill>
                                      <a:schemeClr val="bg1"/>
                                    </a:solidFill>
                                  </a:ln>
                                  <a:solidFill>
                                    <a:srgbClr val="000066"/>
                                  </a:solidFill>
                                  <a:latin typeface="Cambria Math" panose="02040503050406030204" pitchFamily="18" charset="0"/>
                                  <a:ea typeface="+mj-ea"/>
                                  <a:cs typeface="+mj-cs"/>
                                </a:rPr>
                                <m:t>1</m:t>
                              </m:r>
                              <m:r>
                                <a:rPr lang="en-US" sz="1400" b="0" i="0" smtClean="0">
                                  <a:ln w="19050">
                                    <a:solidFill>
                                      <a:schemeClr val="bg1"/>
                                    </a:solidFill>
                                  </a:ln>
                                  <a:solidFill>
                                    <a:srgbClr val="000066"/>
                                  </a:solidFill>
                                  <a:latin typeface="Cambria Math" panose="02040503050406030204" pitchFamily="18" charset="0"/>
                                  <a:ea typeface="+mj-ea"/>
                                  <a:cs typeface="+mj-cs"/>
                                </a:rPr>
                                <m:t>)</m:t>
                              </m:r>
                              <m:r>
                                <a:rPr lang="en-GB" sz="1400">
                                  <a:ln w="19050">
                                    <a:solidFill>
                                      <a:schemeClr val="bg1"/>
                                    </a:solidFill>
                                  </a:ln>
                                  <a:solidFill>
                                    <a:srgbClr val="000066"/>
                                  </a:solidFill>
                                  <a:latin typeface="Cambria Math" panose="02040503050406030204" pitchFamily="18" charset="0"/>
                                  <a:ea typeface="+mj-ea"/>
                                  <a:cs typeface="+mj-cs"/>
                                </a:rPr>
                                <m:t>𝑁</m:t>
                              </m:r>
                            </m:e>
                            <m:sup>
                              <m:r>
                                <a:rPr lang="en-US" sz="1400" b="0" i="0" smtClean="0">
                                  <a:ln w="19050">
                                    <a:solidFill>
                                      <a:schemeClr val="bg1"/>
                                    </a:solidFill>
                                  </a:ln>
                                  <a:solidFill>
                                    <a:srgbClr val="000066"/>
                                  </a:solidFill>
                                  <a:latin typeface="Cambria Math" panose="02040503050406030204" pitchFamily="18" charset="0"/>
                                  <a:ea typeface="+mj-ea"/>
                                  <a:cs typeface="+mj-cs"/>
                                </a:rPr>
                                <m:t>2</m:t>
                              </m:r>
                            </m:sup>
                          </m:sSup>
                          <m:r>
                            <a:rPr lang="en-GB" sz="1400">
                              <a:ln w="19050">
                                <a:solidFill>
                                  <a:schemeClr val="bg1"/>
                                </a:solidFill>
                              </a:ln>
                              <a:solidFill>
                                <a:srgbClr val="000066"/>
                              </a:solidFill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  <m:t>)</m:t>
                          </m:r>
                        </m:oMath>
                      </m:oMathPara>
                    </a14:m>
                    <a:endParaRPr lang="en-IL" sz="1400" dirty="0">
                      <a:ln w="19050">
                        <a:solidFill>
                          <a:schemeClr val="bg1"/>
                        </a:solidFill>
                      </a:ln>
                      <a:solidFill>
                        <a:srgbClr val="000066"/>
                      </a:solidFill>
                      <a:latin typeface="+mj-lt"/>
                      <a:ea typeface="+mj-ea"/>
                      <a:cs typeface="+mj-cs"/>
                    </a:endParaRPr>
                  </a:p>
                </p:txBody>
              </p:sp>
            </mc:Choice>
            <mc:Fallback xmlns="">
              <p:sp>
                <p:nvSpPr>
                  <p:cNvPr id="62" name="TextBox 61">
                    <a:extLst>
                      <a:ext uri="{FF2B5EF4-FFF2-40B4-BE49-F238E27FC236}">
                        <a16:creationId xmlns:a16="http://schemas.microsoft.com/office/drawing/2014/main" id="{EAF51A40-41F1-D7DA-7231-7F549352860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646005" y="4270335"/>
                    <a:ext cx="2299054" cy="784830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I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35B9F3C4-0B20-135F-1191-D49A0AAB9204}"/>
                  </a:ext>
                </a:extLst>
              </p:cNvPr>
              <p:cNvGrpSpPr/>
              <p:nvPr/>
            </p:nvGrpSpPr>
            <p:grpSpPr>
              <a:xfrm>
                <a:off x="5793449" y="3545547"/>
                <a:ext cx="1579079" cy="795579"/>
                <a:chOff x="6916986" y="1706840"/>
                <a:chExt cx="1579079" cy="795579"/>
              </a:xfrm>
            </p:grpSpPr>
            <p:cxnSp>
              <p:nvCxnSpPr>
                <p:cNvPr id="64" name="מחבר חץ ישר 29">
                  <a:extLst>
                    <a:ext uri="{FF2B5EF4-FFF2-40B4-BE49-F238E27FC236}">
                      <a16:creationId xmlns:a16="http://schemas.microsoft.com/office/drawing/2014/main" id="{93CF0A1F-9C2F-B980-1B41-34FEFF31F4D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7973230" y="2110187"/>
                  <a:ext cx="522835" cy="392232"/>
                </a:xfrm>
                <a:prstGeom prst="straightConnector1">
                  <a:avLst/>
                </a:prstGeom>
                <a:ln w="57150">
                  <a:solidFill>
                    <a:schemeClr val="accent6">
                      <a:lumMod val="7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5" name="אליפסה 4">
                  <a:extLst>
                    <a:ext uri="{FF2B5EF4-FFF2-40B4-BE49-F238E27FC236}">
                      <a16:creationId xmlns:a16="http://schemas.microsoft.com/office/drawing/2014/main" id="{D6B9526A-E537-D576-2527-D2D671366326}"/>
                    </a:ext>
                  </a:extLst>
                </p:cNvPr>
                <p:cNvSpPr/>
                <p:nvPr/>
              </p:nvSpPr>
              <p:spPr>
                <a:xfrm>
                  <a:off x="6916986" y="1706840"/>
                  <a:ext cx="1232827" cy="405426"/>
                </a:xfrm>
                <a:prstGeom prst="ellipse">
                  <a:avLst/>
                </a:prstGeom>
                <a:noFill/>
                <a:ln w="34925">
                  <a:solidFill>
                    <a:schemeClr val="accent6">
                      <a:lumMod val="7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1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he-IL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Century Gothic" panose="020B0502020202020204"/>
                    <a:ea typeface="+mn-ea"/>
                    <a:cs typeface="Arial" panose="020B0604020202020204" pitchFamily="34" charset="0"/>
                  </a:endParaRPr>
                </a:p>
              </p:txBody>
            </p:sp>
          </p:grpSp>
        </p:grp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934B2838-9DF0-F9D5-52F3-F6F47EE5A076}"/>
              </a:ext>
            </a:extLst>
          </p:cNvPr>
          <p:cNvSpPr txBox="1"/>
          <p:nvPr/>
        </p:nvSpPr>
        <p:spPr>
          <a:xfrm>
            <a:off x="1232919" y="6046166"/>
            <a:ext cx="92868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indent="-342900" algn="ctr" rtl="0">
              <a:buClr>
                <a:srgbClr val="B31166">
                  <a:lumMod val="60000"/>
                  <a:lumOff val="40000"/>
                </a:srgbClr>
              </a:buClr>
              <a:defRPr/>
            </a:pPr>
            <a:r>
              <a:rPr lang="en-GB" sz="2400" dirty="0">
                <a:ln w="19050">
                  <a:solidFill>
                    <a:schemeClr val="bg1"/>
                  </a:solidFill>
                </a:ln>
                <a:solidFill>
                  <a:srgbClr val="000066"/>
                </a:solidFill>
                <a:highlight>
                  <a:srgbClr val="FF0000"/>
                </a:highlight>
              </a:rPr>
              <a:t>Long computational time – burden in real-time scan</a:t>
            </a:r>
          </a:p>
        </p:txBody>
      </p:sp>
    </p:spTree>
    <p:extLst>
      <p:ext uri="{BB962C8B-B14F-4D97-AF65-F5344CB8AC3E}">
        <p14:creationId xmlns:p14="http://schemas.microsoft.com/office/powerpoint/2010/main" val="27409622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7E5DE-4B0D-09F3-CFBE-9387D5428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3171" y="3611880"/>
            <a:ext cx="8825657" cy="1348740"/>
          </a:xfrm>
        </p:spPr>
        <p:txBody>
          <a:bodyPr>
            <a:normAutofit fontScale="90000"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800" b="1" i="0" u="none" strike="noStrike" kern="1200" cap="all" spc="0" normalizeH="0" baseline="0" noProof="0" dirty="0">
                <a:ln w="28575">
                  <a:solidFill>
                    <a:srgbClr val="000066"/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DNN Augmented Adaptive Beamformer </a:t>
            </a:r>
          </a:p>
        </p:txBody>
      </p:sp>
    </p:spTree>
    <p:extLst>
      <p:ext uri="{BB962C8B-B14F-4D97-AF65-F5344CB8AC3E}">
        <p14:creationId xmlns:p14="http://schemas.microsoft.com/office/powerpoint/2010/main" val="14341238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8116FEE-49E1-1F23-7501-82236E3366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2132" y="2942025"/>
            <a:ext cx="10212225" cy="3248478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15A6A65-30B5-AD13-AC9A-9E56456CCB23}"/>
              </a:ext>
            </a:extLst>
          </p:cNvPr>
          <p:cNvSpPr txBox="1">
            <a:spLocks/>
          </p:cNvSpPr>
          <p:nvPr/>
        </p:nvSpPr>
        <p:spPr>
          <a:xfrm>
            <a:off x="413477" y="810424"/>
            <a:ext cx="11129536" cy="5866601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r" defTabSz="457200" rtl="1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r" defTabSz="457200" rtl="1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r" defTabSz="457200" rtl="1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r" defTabSz="457200" rtl="1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r" defTabSz="457200" rtl="1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r" defTabSz="457200" rtl="1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r" defTabSz="457200" rtl="1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r" defTabSz="457200" rtl="1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r" defTabSz="457200" rtl="1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l" rtl="0">
              <a:buClr>
                <a:srgbClr val="B31166">
                  <a:lumMod val="60000"/>
                  <a:lumOff val="40000"/>
                </a:srgbClr>
              </a:buClr>
              <a:defRPr/>
            </a:pPr>
            <a:r>
              <a:rPr lang="en-US" sz="2400" b="1" dirty="0">
                <a:ln w="19050">
                  <a:solidFill>
                    <a:schemeClr val="bg1"/>
                  </a:solidFill>
                </a:ln>
                <a:solidFill>
                  <a:srgbClr val="002060"/>
                </a:solidFill>
              </a:rPr>
              <a:t>DNN – Aided hybrid inference </a:t>
            </a:r>
            <a:r>
              <a:rPr lang="en-US" sz="2000" b="1" dirty="0">
                <a:solidFill>
                  <a:schemeClr val="bg1"/>
                </a:solidFill>
              </a:rPr>
              <a:t>(Lecture 9)</a:t>
            </a:r>
            <a:endParaRPr lang="en-US" sz="2400" b="1" dirty="0">
              <a:ln w="19050">
                <a:solidFill>
                  <a:schemeClr val="bg1"/>
                </a:solidFill>
              </a:ln>
              <a:solidFill>
                <a:srgbClr val="002060"/>
              </a:solidFill>
            </a:endParaRPr>
          </a:p>
          <a:p>
            <a:pPr lvl="1" indent="-342900" algn="l" rtl="0">
              <a:buClr>
                <a:srgbClr val="B31166">
                  <a:lumMod val="60000"/>
                  <a:lumOff val="40000"/>
                </a:srgbClr>
              </a:buClr>
              <a:defRPr/>
            </a:pPr>
            <a:r>
              <a:rPr lang="en-GB" sz="2000" dirty="0">
                <a:ln w="19050">
                  <a:solidFill>
                    <a:schemeClr val="bg1"/>
                  </a:solidFill>
                </a:ln>
                <a:solidFill>
                  <a:srgbClr val="000066"/>
                </a:solidFill>
              </a:rPr>
              <a:t>Utilize deep learning for </a:t>
            </a:r>
            <a:r>
              <a:rPr lang="en-GB" sz="2000" dirty="0" err="1">
                <a:ln w="19050">
                  <a:solidFill>
                    <a:schemeClr val="bg1"/>
                  </a:solidFill>
                </a:ln>
                <a:solidFill>
                  <a:srgbClr val="000066"/>
                </a:solidFill>
              </a:rPr>
              <a:t>robustifying</a:t>
            </a:r>
            <a:r>
              <a:rPr lang="en-GB" sz="2000" dirty="0">
                <a:ln w="19050">
                  <a:solidFill>
                    <a:schemeClr val="bg1"/>
                  </a:solidFill>
                </a:ln>
                <a:solidFill>
                  <a:srgbClr val="000066"/>
                </a:solidFill>
              </a:rPr>
              <a:t> and relaxing the dependence of model-based inference structure tailored for the problem.</a:t>
            </a:r>
          </a:p>
          <a:p>
            <a:pPr lvl="1" indent="-342900" algn="l" rtl="0">
              <a:buClr>
                <a:srgbClr val="B31166">
                  <a:lumMod val="60000"/>
                  <a:lumOff val="40000"/>
                </a:srgbClr>
              </a:buClr>
              <a:defRPr/>
            </a:pPr>
            <a:r>
              <a:rPr lang="en-GB" sz="2000" dirty="0">
                <a:ln w="19050">
                  <a:solidFill>
                    <a:schemeClr val="bg1"/>
                  </a:solidFill>
                </a:ln>
                <a:solidFill>
                  <a:srgbClr val="000066"/>
                </a:solidFill>
              </a:rPr>
              <a:t>Model-based algorithm specific computations are replaced with dedicated compact DNNs.</a:t>
            </a:r>
          </a:p>
          <a:p>
            <a:pPr lvl="1" indent="-342900" algn="l" rtl="0">
              <a:buClr>
                <a:srgbClr val="B31166">
                  <a:lumMod val="60000"/>
                  <a:lumOff val="40000"/>
                </a:srgbClr>
              </a:buClr>
              <a:defRPr/>
            </a:pPr>
            <a:endParaRPr lang="en-GB" sz="2000" dirty="0">
              <a:ln w="19050">
                <a:solidFill>
                  <a:schemeClr val="bg1"/>
                </a:solidFill>
              </a:ln>
              <a:solidFill>
                <a:srgbClr val="000066"/>
              </a:solidFill>
            </a:endParaRPr>
          </a:p>
          <a:p>
            <a:pPr lvl="1" indent="-342900" algn="l" rtl="0">
              <a:buClr>
                <a:srgbClr val="B31166">
                  <a:lumMod val="60000"/>
                  <a:lumOff val="40000"/>
                </a:srgbClr>
              </a:buClr>
              <a:defRPr/>
            </a:pPr>
            <a:endParaRPr lang="en-GB" sz="2000" dirty="0">
              <a:ln w="19050">
                <a:solidFill>
                  <a:schemeClr val="bg1"/>
                </a:solidFill>
              </a:ln>
              <a:solidFill>
                <a:srgbClr val="000066"/>
              </a:solidFill>
            </a:endParaRPr>
          </a:p>
          <a:p>
            <a:pPr lvl="1" indent="-342900" algn="l" rtl="0">
              <a:buClr>
                <a:srgbClr val="B31166">
                  <a:lumMod val="60000"/>
                  <a:lumOff val="40000"/>
                </a:srgbClr>
              </a:buClr>
              <a:defRPr/>
            </a:pPr>
            <a:endParaRPr lang="en-GB" sz="2000" dirty="0">
              <a:ln w="19050">
                <a:solidFill>
                  <a:schemeClr val="bg1"/>
                </a:solidFill>
              </a:ln>
              <a:solidFill>
                <a:srgbClr val="000066"/>
              </a:solidFill>
            </a:endParaRPr>
          </a:p>
          <a:p>
            <a:pPr lvl="1" indent="-342900" algn="l" rtl="0">
              <a:buClr>
                <a:srgbClr val="B31166">
                  <a:lumMod val="60000"/>
                  <a:lumOff val="40000"/>
                </a:srgbClr>
              </a:buClr>
              <a:defRPr/>
            </a:pPr>
            <a:endParaRPr lang="en-GB" sz="2000" dirty="0">
              <a:ln w="19050">
                <a:solidFill>
                  <a:schemeClr val="bg1"/>
                </a:solidFill>
              </a:ln>
              <a:solidFill>
                <a:srgbClr val="000066"/>
              </a:solidFill>
            </a:endParaRPr>
          </a:p>
          <a:p>
            <a:pPr lvl="1" indent="-342900" algn="l" rtl="0">
              <a:buClr>
                <a:srgbClr val="B31166">
                  <a:lumMod val="60000"/>
                  <a:lumOff val="40000"/>
                </a:srgbClr>
              </a:buClr>
              <a:defRPr/>
            </a:pPr>
            <a:endParaRPr lang="en-GB" sz="2000" dirty="0">
              <a:ln w="19050">
                <a:solidFill>
                  <a:schemeClr val="bg1"/>
                </a:solidFill>
              </a:ln>
              <a:solidFill>
                <a:srgbClr val="000066"/>
              </a:solidFill>
            </a:endParaRPr>
          </a:p>
          <a:p>
            <a:pPr lvl="1" indent="-342900" algn="l" rtl="0">
              <a:buClr>
                <a:srgbClr val="B31166">
                  <a:lumMod val="60000"/>
                  <a:lumOff val="40000"/>
                </a:srgbClr>
              </a:buClr>
              <a:defRPr/>
            </a:pPr>
            <a:endParaRPr lang="en-GB" sz="2000" dirty="0">
              <a:ln w="19050">
                <a:solidFill>
                  <a:schemeClr val="bg1"/>
                </a:solidFill>
              </a:ln>
              <a:solidFill>
                <a:srgbClr val="000066"/>
              </a:solidFill>
            </a:endParaRPr>
          </a:p>
          <a:p>
            <a:pPr lvl="1" indent="-342900" algn="l" rtl="0">
              <a:buClr>
                <a:srgbClr val="B31166">
                  <a:lumMod val="60000"/>
                  <a:lumOff val="40000"/>
                </a:srgbClr>
              </a:buClr>
              <a:defRPr/>
            </a:pPr>
            <a:endParaRPr lang="en-GB" sz="2000" dirty="0">
              <a:ln w="19050">
                <a:solidFill>
                  <a:schemeClr val="bg1"/>
                </a:solidFill>
              </a:ln>
              <a:solidFill>
                <a:srgbClr val="000066"/>
              </a:solidFill>
            </a:endParaRPr>
          </a:p>
          <a:p>
            <a:pPr lvl="1" indent="-342900" algn="l" rtl="0">
              <a:buClr>
                <a:srgbClr val="B31166">
                  <a:lumMod val="60000"/>
                  <a:lumOff val="40000"/>
                </a:srgbClr>
              </a:buClr>
              <a:defRPr/>
            </a:pPr>
            <a:endParaRPr lang="en-GB" sz="2000" dirty="0">
              <a:ln w="19050">
                <a:solidFill>
                  <a:schemeClr val="bg1"/>
                </a:solidFill>
              </a:ln>
              <a:solidFill>
                <a:srgbClr val="000066"/>
              </a:solidFill>
            </a:endParaRPr>
          </a:p>
          <a:p>
            <a:pPr lvl="1" indent="-342900" algn="l" rtl="0">
              <a:buClr>
                <a:srgbClr val="B31166">
                  <a:lumMod val="60000"/>
                  <a:lumOff val="40000"/>
                </a:srgbClr>
              </a:buClr>
              <a:defRPr/>
            </a:pPr>
            <a:endParaRPr lang="en-GB" sz="2000" dirty="0">
              <a:ln w="19050">
                <a:solidFill>
                  <a:schemeClr val="bg1"/>
                </a:solidFill>
              </a:ln>
              <a:solidFill>
                <a:srgbClr val="000066"/>
              </a:solidFill>
            </a:endParaRPr>
          </a:p>
          <a:p>
            <a:pPr lvl="1" indent="-342900" algn="l" rtl="0">
              <a:buClr>
                <a:srgbClr val="B31166">
                  <a:lumMod val="60000"/>
                  <a:lumOff val="40000"/>
                </a:srgbClr>
              </a:buClr>
              <a:defRPr/>
            </a:pPr>
            <a:endParaRPr lang="en-GB" sz="2000" dirty="0">
              <a:ln w="19050">
                <a:solidFill>
                  <a:schemeClr val="bg1"/>
                </a:solidFill>
              </a:ln>
              <a:solidFill>
                <a:srgbClr val="000066"/>
              </a:solidFill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AACC3242-9E60-1E8D-D411-97AEDF882D72}"/>
              </a:ext>
            </a:extLst>
          </p:cNvPr>
          <p:cNvSpPr txBox="1"/>
          <p:nvPr/>
        </p:nvSpPr>
        <p:spPr>
          <a:xfrm>
            <a:off x="2839757" y="6219054"/>
            <a:ext cx="627697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indent="-342900" algn="ctr" rtl="0">
              <a:buClr>
                <a:srgbClr val="B31166">
                  <a:lumMod val="60000"/>
                  <a:lumOff val="40000"/>
                </a:srgbClr>
              </a:buClr>
              <a:defRPr/>
            </a:pPr>
            <a:r>
              <a:rPr lang="en-GB" sz="1050" dirty="0">
                <a:ln w="19050">
                  <a:solidFill>
                    <a:schemeClr val="bg1"/>
                  </a:solidFill>
                </a:ln>
                <a:solidFill>
                  <a:srgbClr val="000066"/>
                </a:solidFill>
              </a:rPr>
              <a:t>Taken from Lecture 6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5172964-59C1-2B00-D86C-54FE659BF076}"/>
              </a:ext>
            </a:extLst>
          </p:cNvPr>
          <p:cNvGrpSpPr/>
          <p:nvPr/>
        </p:nvGrpSpPr>
        <p:grpSpPr>
          <a:xfrm>
            <a:off x="5108712" y="2782669"/>
            <a:ext cx="1828801" cy="1774585"/>
            <a:chOff x="3892422" y="2892665"/>
            <a:chExt cx="2003553" cy="1774585"/>
          </a:xfrm>
        </p:grpSpPr>
        <p:sp>
          <p:nvSpPr>
            <p:cNvPr id="70" name="מלבן: פינות מעוגלות 1">
              <a:extLst>
                <a:ext uri="{FF2B5EF4-FFF2-40B4-BE49-F238E27FC236}">
                  <a16:creationId xmlns:a16="http://schemas.microsoft.com/office/drawing/2014/main" id="{68B51D0C-53D7-E8EE-08D4-550290D982D1}"/>
                </a:ext>
              </a:extLst>
            </p:cNvPr>
            <p:cNvSpPr/>
            <p:nvPr/>
          </p:nvSpPr>
          <p:spPr>
            <a:xfrm>
              <a:off x="3892422" y="3514725"/>
              <a:ext cx="2003553" cy="1152525"/>
            </a:xfrm>
            <a:prstGeom prst="roundRect">
              <a:avLst/>
            </a:prstGeom>
            <a:noFill/>
            <a:ln w="50800" cap="flat" cmpd="sng" algn="ctr">
              <a:solidFill>
                <a:srgbClr val="00B050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D0B7BD0C-B307-A902-7339-623131878858}"/>
                </a:ext>
              </a:extLst>
            </p:cNvPr>
            <p:cNvSpPr txBox="1"/>
            <p:nvPr/>
          </p:nvSpPr>
          <p:spPr>
            <a:xfrm>
              <a:off x="4320681" y="2892665"/>
              <a:ext cx="1147033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1800" dirty="0">
                  <a:ln w="19050">
                    <a:solidFill>
                      <a:schemeClr val="bg1"/>
                    </a:solidFill>
                  </a:ln>
                  <a:solidFill>
                    <a:srgbClr val="00B050"/>
                  </a:solidFill>
                  <a:highlight>
                    <a:srgbClr val="00FF00"/>
                  </a:highlight>
                </a:rPr>
                <a:t>We are here</a:t>
              </a:r>
              <a:endParaRPr lang="en-IL" dirty="0">
                <a:solidFill>
                  <a:srgbClr val="00B050"/>
                </a:solidFill>
                <a:highlight>
                  <a:srgbClr val="00FF00"/>
                </a:highlight>
              </a:endParaRPr>
            </a:p>
          </p:txBody>
        </p: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65E382A6-661D-1ACD-4139-0238243E04B2}"/>
              </a:ext>
            </a:extLst>
          </p:cNvPr>
          <p:cNvSpPr txBox="1"/>
          <p:nvPr/>
        </p:nvSpPr>
        <p:spPr>
          <a:xfrm>
            <a:off x="624998" y="78030"/>
            <a:ext cx="1053074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all" spc="0" normalizeH="0" baseline="0" noProof="0" dirty="0">
                <a:ln w="28575">
                  <a:solidFill>
                    <a:srgbClr val="000066"/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DNN Augmented Adaptive Beamformer </a:t>
            </a:r>
          </a:p>
        </p:txBody>
      </p:sp>
    </p:spTree>
    <p:extLst>
      <p:ext uri="{BB962C8B-B14F-4D97-AF65-F5344CB8AC3E}">
        <p14:creationId xmlns:p14="http://schemas.microsoft.com/office/powerpoint/2010/main" val="9884584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15A6A65-30B5-AD13-AC9A-9E56456CCB23}"/>
              </a:ext>
            </a:extLst>
          </p:cNvPr>
          <p:cNvSpPr txBox="1">
            <a:spLocks/>
          </p:cNvSpPr>
          <p:nvPr/>
        </p:nvSpPr>
        <p:spPr>
          <a:xfrm>
            <a:off x="413477" y="810424"/>
            <a:ext cx="11129536" cy="5866601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r" defTabSz="457200" rtl="1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r" defTabSz="457200" rtl="1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r" defTabSz="457200" rtl="1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r" defTabSz="457200" rtl="1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r" defTabSz="457200" rtl="1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r" defTabSz="457200" rtl="1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r" defTabSz="457200" rtl="1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r" defTabSz="457200" rtl="1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r" defTabSz="457200" rtl="1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l" rtl="0">
              <a:buClr>
                <a:srgbClr val="B31166">
                  <a:lumMod val="60000"/>
                  <a:lumOff val="40000"/>
                </a:srgbClr>
              </a:buClr>
              <a:defRPr/>
            </a:pPr>
            <a:r>
              <a:rPr lang="en-US" sz="2400" b="1" dirty="0">
                <a:ln w="19050">
                  <a:solidFill>
                    <a:schemeClr val="bg1"/>
                  </a:solidFill>
                </a:ln>
                <a:solidFill>
                  <a:srgbClr val="002060"/>
                </a:solidFill>
              </a:rPr>
              <a:t>Deep Augmented adaptive beamformer</a:t>
            </a:r>
          </a:p>
          <a:p>
            <a:pPr lvl="1" indent="-342900" algn="l" rtl="0">
              <a:buClr>
                <a:srgbClr val="B31166">
                  <a:lumMod val="60000"/>
                  <a:lumOff val="40000"/>
                </a:srgbClr>
              </a:buClr>
              <a:defRPr/>
            </a:pPr>
            <a:r>
              <a:rPr lang="en-GB" dirty="0">
                <a:ln w="19050">
                  <a:solidFill>
                    <a:schemeClr val="bg1"/>
                  </a:solidFill>
                </a:ln>
                <a:solidFill>
                  <a:srgbClr val="000066"/>
                </a:solidFill>
              </a:rPr>
              <a:t>Adaptive beamformer form is preserved.</a:t>
            </a:r>
          </a:p>
          <a:p>
            <a:pPr lvl="1" indent="-342900" algn="l" rtl="0">
              <a:buClr>
                <a:srgbClr val="B31166">
                  <a:lumMod val="60000"/>
                  <a:lumOff val="40000"/>
                </a:srgbClr>
              </a:buClr>
              <a:defRPr/>
            </a:pPr>
            <a:r>
              <a:rPr lang="en-GB" dirty="0">
                <a:ln w="19050">
                  <a:solidFill>
                    <a:schemeClr val="bg1"/>
                  </a:solidFill>
                </a:ln>
                <a:solidFill>
                  <a:srgbClr val="000066"/>
                </a:solidFill>
              </a:rPr>
              <a:t>Weights generation applied based on both observations and data.</a:t>
            </a:r>
          </a:p>
          <a:p>
            <a:pPr lvl="1" indent="-342900" algn="l" rtl="0">
              <a:buClr>
                <a:srgbClr val="B31166">
                  <a:lumMod val="60000"/>
                  <a:lumOff val="40000"/>
                </a:srgbClr>
              </a:buClr>
              <a:defRPr/>
            </a:pPr>
            <a:endParaRPr lang="en-GB" sz="2000" dirty="0">
              <a:ln w="19050">
                <a:solidFill>
                  <a:schemeClr val="bg1"/>
                </a:solidFill>
              </a:ln>
              <a:solidFill>
                <a:srgbClr val="000066"/>
              </a:solidFill>
            </a:endParaRPr>
          </a:p>
          <a:p>
            <a:pPr lvl="1" indent="-342900" algn="l" rtl="0">
              <a:buClr>
                <a:srgbClr val="B31166">
                  <a:lumMod val="60000"/>
                  <a:lumOff val="40000"/>
                </a:srgbClr>
              </a:buClr>
              <a:defRPr/>
            </a:pPr>
            <a:endParaRPr lang="en-GB" sz="2000" dirty="0">
              <a:ln w="19050">
                <a:solidFill>
                  <a:schemeClr val="bg1"/>
                </a:solidFill>
              </a:ln>
              <a:solidFill>
                <a:srgbClr val="000066"/>
              </a:solidFill>
            </a:endParaRPr>
          </a:p>
          <a:p>
            <a:pPr lvl="1" indent="-342900" algn="l" rtl="0">
              <a:buClr>
                <a:srgbClr val="B31166">
                  <a:lumMod val="60000"/>
                  <a:lumOff val="40000"/>
                </a:srgbClr>
              </a:buClr>
              <a:defRPr/>
            </a:pPr>
            <a:endParaRPr lang="en-GB" sz="2000" dirty="0">
              <a:ln w="19050">
                <a:solidFill>
                  <a:schemeClr val="bg1"/>
                </a:solidFill>
              </a:ln>
              <a:solidFill>
                <a:srgbClr val="000066"/>
              </a:solidFill>
            </a:endParaRPr>
          </a:p>
          <a:p>
            <a:pPr lvl="1" indent="-342900" algn="l" rtl="0">
              <a:buClr>
                <a:srgbClr val="B31166">
                  <a:lumMod val="60000"/>
                  <a:lumOff val="40000"/>
                </a:srgbClr>
              </a:buClr>
              <a:defRPr/>
            </a:pPr>
            <a:endParaRPr lang="en-GB" sz="2000" dirty="0">
              <a:ln w="19050">
                <a:solidFill>
                  <a:schemeClr val="bg1"/>
                </a:solidFill>
              </a:ln>
              <a:solidFill>
                <a:srgbClr val="000066"/>
              </a:solidFill>
            </a:endParaRPr>
          </a:p>
          <a:p>
            <a:pPr lvl="1" indent="-342900" algn="l" rtl="0">
              <a:buClr>
                <a:srgbClr val="B31166">
                  <a:lumMod val="60000"/>
                  <a:lumOff val="40000"/>
                </a:srgbClr>
              </a:buClr>
              <a:defRPr/>
            </a:pPr>
            <a:endParaRPr lang="en-GB" sz="2000" dirty="0">
              <a:ln w="19050">
                <a:solidFill>
                  <a:schemeClr val="bg1"/>
                </a:solidFill>
              </a:ln>
              <a:solidFill>
                <a:srgbClr val="000066"/>
              </a:solidFill>
            </a:endParaRPr>
          </a:p>
          <a:p>
            <a:pPr lvl="1" indent="-342900" algn="l" rtl="0">
              <a:buClr>
                <a:srgbClr val="B31166">
                  <a:lumMod val="60000"/>
                  <a:lumOff val="40000"/>
                </a:srgbClr>
              </a:buClr>
              <a:defRPr/>
            </a:pPr>
            <a:endParaRPr lang="en-GB" sz="2000" dirty="0">
              <a:ln w="19050">
                <a:solidFill>
                  <a:schemeClr val="bg1"/>
                </a:solidFill>
              </a:ln>
              <a:solidFill>
                <a:srgbClr val="000066"/>
              </a:solidFill>
            </a:endParaRPr>
          </a:p>
          <a:p>
            <a:pPr lvl="1" indent="-342900" algn="l" rtl="0">
              <a:buClr>
                <a:srgbClr val="B31166">
                  <a:lumMod val="60000"/>
                  <a:lumOff val="40000"/>
                </a:srgbClr>
              </a:buClr>
              <a:defRPr/>
            </a:pPr>
            <a:endParaRPr lang="en-GB" sz="2000" dirty="0">
              <a:ln w="19050">
                <a:solidFill>
                  <a:schemeClr val="bg1"/>
                </a:solidFill>
              </a:ln>
              <a:solidFill>
                <a:srgbClr val="000066"/>
              </a:solidFill>
            </a:endParaRPr>
          </a:p>
          <a:p>
            <a:pPr lvl="1" indent="-342900" algn="l" rtl="0">
              <a:buClr>
                <a:srgbClr val="B31166">
                  <a:lumMod val="60000"/>
                  <a:lumOff val="40000"/>
                </a:srgbClr>
              </a:buClr>
              <a:defRPr/>
            </a:pPr>
            <a:endParaRPr lang="en-GB" sz="2000" dirty="0">
              <a:ln w="19050">
                <a:solidFill>
                  <a:schemeClr val="bg1"/>
                </a:solidFill>
              </a:ln>
              <a:solidFill>
                <a:srgbClr val="000066"/>
              </a:solidFill>
            </a:endParaRPr>
          </a:p>
          <a:p>
            <a:pPr lvl="1" indent="-342900" algn="l" rtl="0">
              <a:buClr>
                <a:srgbClr val="B31166">
                  <a:lumMod val="60000"/>
                  <a:lumOff val="40000"/>
                </a:srgbClr>
              </a:buClr>
              <a:defRPr/>
            </a:pPr>
            <a:endParaRPr lang="en-GB" sz="2000" dirty="0">
              <a:ln w="19050">
                <a:solidFill>
                  <a:schemeClr val="bg1"/>
                </a:solidFill>
              </a:ln>
              <a:solidFill>
                <a:srgbClr val="000066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5B05CA-E185-3E2E-BE2F-DF341AA6EB7B}"/>
              </a:ext>
            </a:extLst>
          </p:cNvPr>
          <p:cNvSpPr txBox="1"/>
          <p:nvPr/>
        </p:nvSpPr>
        <p:spPr>
          <a:xfrm>
            <a:off x="624998" y="78030"/>
            <a:ext cx="1053074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all" spc="0" normalizeH="0" baseline="0" noProof="0" dirty="0">
                <a:ln w="28575">
                  <a:solidFill>
                    <a:srgbClr val="000066"/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DNN Augmented Adaptive Beamformer 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AFBDDBA-60F9-5A70-21FB-05CB87A527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2526" y="2386131"/>
            <a:ext cx="5946947" cy="4195644"/>
          </a:xfrm>
          <a:prstGeom prst="rect">
            <a:avLst/>
          </a:prstGeom>
        </p:spPr>
      </p:pic>
      <p:pic>
        <p:nvPicPr>
          <p:cNvPr id="21" name="תמונה 65">
            <a:extLst>
              <a:ext uri="{FF2B5EF4-FFF2-40B4-BE49-F238E27FC236}">
                <a16:creationId xmlns:a16="http://schemas.microsoft.com/office/drawing/2014/main" id="{AA2067E4-B3DF-0547-7C6E-AA7CF860AE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8725" y="5349941"/>
            <a:ext cx="1588623" cy="934990"/>
          </a:xfrm>
          <a:prstGeom prst="rect">
            <a:avLst/>
          </a:prstGeom>
          <a:ln w="19050">
            <a:solidFill>
              <a:schemeClr val="bg1">
                <a:lumMod val="95000"/>
                <a:lumOff val="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3924019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25BD3D2D-6B64-1356-FDD4-2A60024D6DBB}"/>
                  </a:ext>
                </a:extLst>
              </p:cNvPr>
              <p:cNvSpPr/>
              <p:nvPr/>
            </p:nvSpPr>
            <p:spPr>
              <a:xfrm>
                <a:off x="5104819" y="2598321"/>
                <a:ext cx="2380470" cy="1118551"/>
              </a:xfrm>
              <a:prstGeom prst="rect">
                <a:avLst/>
              </a:prstGeom>
              <a:solidFill>
                <a:schemeClr val="tx1"/>
              </a:solidFill>
              <a:ln w="60325" cap="flat" cmpd="sng" algn="ctr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4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l-PL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pl-PL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pl-PL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l-PL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pl-PL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l-PL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pl-PL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pl-PL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e>
                      </m:d>
                    </m:oMath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</m:sSup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→</m:t>
                      </m:r>
                      <m:sSup>
                        <m:s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</m:sSup>
                    </m:oMath>
                  </m:oMathPara>
                </a14:m>
                <a:endParaRPr lang="en-IL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25BD3D2D-6B64-1356-FDD4-2A60024D6D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4819" y="2598321"/>
                <a:ext cx="2380470" cy="111855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60325" cap="flat" cmpd="sng" algn="ctr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15A6A65-30B5-AD13-AC9A-9E56456CCB23}"/>
              </a:ext>
            </a:extLst>
          </p:cNvPr>
          <p:cNvSpPr txBox="1">
            <a:spLocks/>
          </p:cNvSpPr>
          <p:nvPr/>
        </p:nvSpPr>
        <p:spPr>
          <a:xfrm>
            <a:off x="531232" y="913369"/>
            <a:ext cx="11129536" cy="5866601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r" defTabSz="457200" rtl="1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r" defTabSz="457200" rtl="1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r" defTabSz="457200" rtl="1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r" defTabSz="457200" rtl="1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r" defTabSz="457200" rtl="1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r" defTabSz="457200" rtl="1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r" defTabSz="457200" rtl="1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r" defTabSz="457200" rtl="1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r" defTabSz="457200" rtl="1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l" rtl="0">
              <a:buClr>
                <a:srgbClr val="B31166">
                  <a:lumMod val="60000"/>
                  <a:lumOff val="40000"/>
                </a:srgbClr>
              </a:buClr>
              <a:defRPr/>
            </a:pPr>
            <a:r>
              <a:rPr lang="en-GB" sz="2200" dirty="0">
                <a:ln w="19050">
                  <a:solidFill>
                    <a:schemeClr val="bg1"/>
                  </a:solidFill>
                </a:ln>
                <a:solidFill>
                  <a:srgbClr val="000066"/>
                </a:solidFill>
              </a:rPr>
              <a:t>Inspired by the MV beamformer, such that computationally expensive adaptive processor is replaced with Neural network.</a:t>
            </a:r>
          </a:p>
          <a:p>
            <a:pPr algn="l" rtl="0">
              <a:buClr>
                <a:srgbClr val="B31166">
                  <a:lumMod val="60000"/>
                  <a:lumOff val="40000"/>
                </a:srgbClr>
              </a:buClr>
              <a:defRPr/>
            </a:pPr>
            <a:endParaRPr lang="en-GB" sz="2200" dirty="0">
              <a:ln w="19050">
                <a:solidFill>
                  <a:schemeClr val="bg1"/>
                </a:solidFill>
              </a:ln>
              <a:solidFill>
                <a:srgbClr val="000066"/>
              </a:solidFill>
            </a:endParaRPr>
          </a:p>
          <a:p>
            <a:pPr algn="l" rtl="0">
              <a:buClr>
                <a:srgbClr val="B31166">
                  <a:lumMod val="60000"/>
                  <a:lumOff val="40000"/>
                </a:srgbClr>
              </a:buClr>
              <a:defRPr/>
            </a:pPr>
            <a:endParaRPr lang="en-GB" sz="2200" dirty="0">
              <a:ln w="19050">
                <a:solidFill>
                  <a:schemeClr val="bg1"/>
                </a:solidFill>
              </a:ln>
              <a:solidFill>
                <a:srgbClr val="000066"/>
              </a:solidFill>
            </a:endParaRPr>
          </a:p>
          <a:p>
            <a:pPr algn="l" rtl="0">
              <a:buClr>
                <a:srgbClr val="B31166">
                  <a:lumMod val="60000"/>
                  <a:lumOff val="40000"/>
                </a:srgbClr>
              </a:buClr>
              <a:defRPr/>
            </a:pPr>
            <a:endParaRPr lang="en-GB" sz="2200" dirty="0">
              <a:ln w="19050">
                <a:solidFill>
                  <a:schemeClr val="bg1"/>
                </a:solidFill>
              </a:ln>
              <a:solidFill>
                <a:srgbClr val="000066"/>
              </a:solidFill>
            </a:endParaRPr>
          </a:p>
          <a:p>
            <a:pPr algn="l" rtl="0">
              <a:buClr>
                <a:srgbClr val="B31166">
                  <a:lumMod val="60000"/>
                  <a:lumOff val="40000"/>
                </a:srgbClr>
              </a:buClr>
              <a:defRPr/>
            </a:pPr>
            <a:endParaRPr lang="en-GB" sz="2200" dirty="0">
              <a:ln w="19050">
                <a:solidFill>
                  <a:schemeClr val="bg1"/>
                </a:solidFill>
              </a:ln>
              <a:solidFill>
                <a:srgbClr val="000066"/>
              </a:solidFill>
            </a:endParaRPr>
          </a:p>
          <a:p>
            <a:pPr marL="0" indent="0" algn="l" rtl="0">
              <a:buClr>
                <a:srgbClr val="B31166">
                  <a:lumMod val="60000"/>
                  <a:lumOff val="40000"/>
                </a:srgbClr>
              </a:buClr>
              <a:buNone/>
              <a:defRPr/>
            </a:pPr>
            <a:endParaRPr lang="en-GB" sz="2200" dirty="0">
              <a:ln w="19050">
                <a:solidFill>
                  <a:schemeClr val="bg1"/>
                </a:solidFill>
              </a:ln>
              <a:solidFill>
                <a:srgbClr val="000066"/>
              </a:solidFill>
            </a:endParaRPr>
          </a:p>
          <a:p>
            <a:pPr algn="l" rtl="0">
              <a:buClr>
                <a:srgbClr val="B31166">
                  <a:lumMod val="60000"/>
                  <a:lumOff val="40000"/>
                </a:srgbClr>
              </a:buClr>
              <a:defRPr/>
            </a:pPr>
            <a:endParaRPr lang="en-GB" sz="2200" dirty="0">
              <a:ln w="19050">
                <a:solidFill>
                  <a:schemeClr val="bg1"/>
                </a:solidFill>
              </a:ln>
              <a:solidFill>
                <a:srgbClr val="000066"/>
              </a:solidFill>
              <a:highlight>
                <a:srgbClr val="00FF00"/>
              </a:highlight>
            </a:endParaRPr>
          </a:p>
          <a:p>
            <a:pPr marL="0" indent="0" algn="l" rtl="0">
              <a:buClr>
                <a:srgbClr val="B31166">
                  <a:lumMod val="60000"/>
                  <a:lumOff val="40000"/>
                </a:srgbClr>
              </a:buClr>
              <a:buNone/>
              <a:defRPr/>
            </a:pPr>
            <a:endParaRPr lang="en-GB" sz="2200" dirty="0">
              <a:ln w="19050">
                <a:solidFill>
                  <a:schemeClr val="bg1"/>
                </a:solidFill>
              </a:ln>
              <a:solidFill>
                <a:srgbClr val="000066"/>
              </a:solidFill>
              <a:highlight>
                <a:srgbClr val="00FF00"/>
              </a:highlight>
            </a:endParaRPr>
          </a:p>
          <a:p>
            <a:pPr algn="l" rtl="0">
              <a:buClr>
                <a:srgbClr val="B31166">
                  <a:lumMod val="60000"/>
                  <a:lumOff val="40000"/>
                </a:srgbClr>
              </a:buClr>
              <a:defRPr/>
            </a:pPr>
            <a:r>
              <a:rPr lang="en-GB" sz="2200" dirty="0">
                <a:ln w="19050">
                  <a:solidFill>
                    <a:schemeClr val="bg1"/>
                  </a:solidFill>
                </a:ln>
                <a:solidFill>
                  <a:srgbClr val="000066"/>
                </a:solidFill>
              </a:rPr>
              <a:t>ABLE aims </a:t>
            </a:r>
            <a:r>
              <a:rPr lang="en-GB" sz="2200" b="1" dirty="0">
                <a:ln w="19050">
                  <a:solidFill>
                    <a:schemeClr val="bg1"/>
                  </a:solidFill>
                </a:ln>
                <a:solidFill>
                  <a:srgbClr val="000066"/>
                </a:solidFill>
              </a:rPr>
              <a:t>not to directly improve the performances </a:t>
            </a:r>
            <a:r>
              <a:rPr lang="en-GB" sz="2200" dirty="0">
                <a:ln w="19050">
                  <a:solidFill>
                    <a:schemeClr val="bg1"/>
                  </a:solidFill>
                </a:ln>
                <a:solidFill>
                  <a:srgbClr val="000066"/>
                </a:solidFill>
              </a:rPr>
              <a:t>of the exist closed form solution, </a:t>
            </a:r>
            <a:r>
              <a:rPr lang="en-GB" sz="2200" b="1" dirty="0">
                <a:ln w="19050">
                  <a:solidFill>
                    <a:schemeClr val="bg1"/>
                  </a:solidFill>
                </a:ln>
                <a:solidFill>
                  <a:srgbClr val="000066"/>
                </a:solidFill>
              </a:rPr>
              <a:t>but</a:t>
            </a:r>
            <a:r>
              <a:rPr lang="en-GB" sz="2200" dirty="0">
                <a:ln w="19050">
                  <a:solidFill>
                    <a:schemeClr val="bg1"/>
                  </a:solidFill>
                </a:ln>
                <a:solidFill>
                  <a:srgbClr val="000066"/>
                </a:solidFill>
              </a:rPr>
              <a:t> to produce DNN augmented algorithm which </a:t>
            </a:r>
            <a:r>
              <a:rPr lang="en-GB" sz="2200" b="1" dirty="0">
                <a:ln w="19050">
                  <a:solidFill>
                    <a:schemeClr val="bg1"/>
                  </a:solidFill>
                </a:ln>
                <a:solidFill>
                  <a:srgbClr val="000066"/>
                </a:solidFill>
              </a:rPr>
              <a:t>significantly</a:t>
            </a:r>
            <a:r>
              <a:rPr lang="en-GB" sz="2200" dirty="0">
                <a:ln w="19050">
                  <a:solidFill>
                    <a:schemeClr val="bg1"/>
                  </a:solidFill>
                </a:ln>
                <a:solidFill>
                  <a:srgbClr val="000066"/>
                </a:solidFill>
              </a:rPr>
              <a:t> </a:t>
            </a:r>
            <a:r>
              <a:rPr lang="en-GB" sz="2200" b="1" dirty="0">
                <a:ln w="19050">
                  <a:solidFill>
                    <a:schemeClr val="bg1"/>
                  </a:solidFill>
                </a:ln>
                <a:solidFill>
                  <a:srgbClr val="000066"/>
                </a:solidFill>
              </a:rPr>
              <a:t>reduce</a:t>
            </a:r>
            <a:r>
              <a:rPr lang="en-GB" sz="2200" dirty="0">
                <a:ln w="19050">
                  <a:solidFill>
                    <a:schemeClr val="bg1"/>
                  </a:solidFill>
                </a:ln>
                <a:solidFill>
                  <a:srgbClr val="000066"/>
                </a:solidFill>
              </a:rPr>
              <a:t> the </a:t>
            </a:r>
            <a:r>
              <a:rPr lang="en-GB" sz="2200" b="1" dirty="0">
                <a:ln w="19050">
                  <a:solidFill>
                    <a:schemeClr val="bg1"/>
                  </a:solidFill>
                </a:ln>
                <a:solidFill>
                  <a:srgbClr val="000066"/>
                </a:solidFill>
              </a:rPr>
              <a:t>computational burden </a:t>
            </a:r>
            <a:r>
              <a:rPr lang="en-GB" sz="2200" dirty="0">
                <a:ln w="19050">
                  <a:solidFill>
                    <a:schemeClr val="bg1"/>
                  </a:solidFill>
                </a:ln>
                <a:solidFill>
                  <a:srgbClr val="000066"/>
                </a:solidFill>
              </a:rPr>
              <a:t>and performs just as well as the </a:t>
            </a:r>
            <a:r>
              <a:rPr lang="en-GB" sz="2200" b="1" dirty="0">
                <a:ln w="19050">
                  <a:solidFill>
                    <a:schemeClr val="bg1"/>
                  </a:solidFill>
                </a:ln>
                <a:solidFill>
                  <a:srgbClr val="000066"/>
                </a:solidFill>
              </a:rPr>
              <a:t>MVDR</a:t>
            </a:r>
          </a:p>
          <a:p>
            <a:pPr algn="l" rtl="0">
              <a:buClr>
                <a:srgbClr val="B31166">
                  <a:lumMod val="60000"/>
                  <a:lumOff val="40000"/>
                </a:srgbClr>
              </a:buClr>
              <a:defRPr/>
            </a:pPr>
            <a:endParaRPr lang="en-GB" sz="2200" dirty="0">
              <a:ln w="19050">
                <a:solidFill>
                  <a:schemeClr val="bg1"/>
                </a:solidFill>
              </a:ln>
              <a:solidFill>
                <a:srgbClr val="000066"/>
              </a:solidFill>
            </a:endParaRPr>
          </a:p>
          <a:p>
            <a:pPr lvl="1" indent="-342900" algn="l" rtl="0">
              <a:buClr>
                <a:srgbClr val="B31166">
                  <a:lumMod val="60000"/>
                  <a:lumOff val="40000"/>
                </a:srgbClr>
              </a:buClr>
              <a:defRPr/>
            </a:pPr>
            <a:endParaRPr lang="en-GB" sz="2000" dirty="0">
              <a:ln w="19050">
                <a:solidFill>
                  <a:schemeClr val="bg1"/>
                </a:solidFill>
              </a:ln>
              <a:solidFill>
                <a:srgbClr val="000066"/>
              </a:solidFill>
            </a:endParaRPr>
          </a:p>
          <a:p>
            <a:pPr lvl="1" indent="-342900" algn="l" rtl="0">
              <a:buClr>
                <a:srgbClr val="B31166">
                  <a:lumMod val="60000"/>
                  <a:lumOff val="40000"/>
                </a:srgbClr>
              </a:buClr>
              <a:defRPr/>
            </a:pPr>
            <a:endParaRPr lang="en-GB" sz="2000" dirty="0">
              <a:ln w="19050">
                <a:solidFill>
                  <a:schemeClr val="bg1"/>
                </a:solidFill>
              </a:ln>
              <a:solidFill>
                <a:srgbClr val="000066"/>
              </a:solidFill>
            </a:endParaRPr>
          </a:p>
          <a:p>
            <a:pPr lvl="1" indent="-342900" algn="l" rtl="0">
              <a:buClr>
                <a:srgbClr val="B31166">
                  <a:lumMod val="60000"/>
                  <a:lumOff val="40000"/>
                </a:srgbClr>
              </a:buClr>
              <a:defRPr/>
            </a:pPr>
            <a:endParaRPr lang="en-GB" sz="2000" dirty="0">
              <a:ln w="19050">
                <a:solidFill>
                  <a:schemeClr val="bg1"/>
                </a:solidFill>
              </a:ln>
              <a:solidFill>
                <a:srgbClr val="000066"/>
              </a:solidFill>
            </a:endParaRPr>
          </a:p>
          <a:p>
            <a:pPr lvl="1" indent="-342900" algn="l" rtl="0">
              <a:buClr>
                <a:srgbClr val="B31166">
                  <a:lumMod val="60000"/>
                  <a:lumOff val="40000"/>
                </a:srgbClr>
              </a:buClr>
              <a:defRPr/>
            </a:pPr>
            <a:endParaRPr lang="en-GB" sz="2000" dirty="0">
              <a:ln w="19050">
                <a:solidFill>
                  <a:schemeClr val="bg1"/>
                </a:solidFill>
              </a:ln>
              <a:solidFill>
                <a:srgbClr val="000066"/>
              </a:solidFill>
            </a:endParaRPr>
          </a:p>
          <a:p>
            <a:pPr lvl="1" indent="-342900" algn="l" rtl="0">
              <a:buClr>
                <a:srgbClr val="B31166">
                  <a:lumMod val="60000"/>
                  <a:lumOff val="40000"/>
                </a:srgbClr>
              </a:buClr>
              <a:defRPr/>
            </a:pPr>
            <a:endParaRPr lang="en-GB" sz="2000" dirty="0">
              <a:ln w="19050">
                <a:solidFill>
                  <a:schemeClr val="bg1"/>
                </a:solidFill>
              </a:ln>
              <a:solidFill>
                <a:srgbClr val="000066"/>
              </a:solidFill>
            </a:endParaRPr>
          </a:p>
          <a:p>
            <a:pPr lvl="1" indent="-342900" algn="l" rtl="0">
              <a:buClr>
                <a:srgbClr val="B31166">
                  <a:lumMod val="60000"/>
                  <a:lumOff val="40000"/>
                </a:srgbClr>
              </a:buClr>
              <a:defRPr/>
            </a:pPr>
            <a:endParaRPr lang="en-GB" sz="2000" dirty="0">
              <a:ln w="19050">
                <a:solidFill>
                  <a:schemeClr val="bg1"/>
                </a:solidFill>
              </a:ln>
              <a:solidFill>
                <a:srgbClr val="000066"/>
              </a:solidFill>
            </a:endParaRPr>
          </a:p>
          <a:p>
            <a:pPr lvl="1" indent="-342900" algn="l" rtl="0">
              <a:buClr>
                <a:srgbClr val="B31166">
                  <a:lumMod val="60000"/>
                  <a:lumOff val="40000"/>
                </a:srgbClr>
              </a:buClr>
              <a:defRPr/>
            </a:pPr>
            <a:endParaRPr lang="en-GB" sz="2000" dirty="0">
              <a:ln w="19050">
                <a:solidFill>
                  <a:schemeClr val="bg1"/>
                </a:solidFill>
              </a:ln>
              <a:solidFill>
                <a:srgbClr val="000066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5B05CA-E185-3E2E-BE2F-DF341AA6EB7B}"/>
              </a:ext>
            </a:extLst>
          </p:cNvPr>
          <p:cNvSpPr txBox="1"/>
          <p:nvPr/>
        </p:nvSpPr>
        <p:spPr>
          <a:xfrm>
            <a:off x="624998" y="78030"/>
            <a:ext cx="1053074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1" i="0" u="none" strike="noStrike" kern="1200" cap="all" spc="0" normalizeH="0" baseline="0" noProof="0" dirty="0">
                <a:ln w="28575">
                  <a:solidFill>
                    <a:srgbClr val="000066"/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ABLE - Adaptive Beamforming by deep Learning</a:t>
            </a:r>
            <a:endParaRPr kumimoji="0" lang="en-US" sz="3600" b="1" i="0" u="none" strike="noStrike" kern="1200" cap="all" spc="0" normalizeH="0" baseline="0" noProof="0" dirty="0">
              <a:ln w="28575">
                <a:solidFill>
                  <a:srgbClr val="000066"/>
                </a:solidFill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AACC3242-9E60-1E8D-D411-97AEDF882D72}"/>
              </a:ext>
            </a:extLst>
          </p:cNvPr>
          <p:cNvSpPr txBox="1"/>
          <p:nvPr/>
        </p:nvSpPr>
        <p:spPr>
          <a:xfrm>
            <a:off x="0" y="6505228"/>
            <a:ext cx="627697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indent="-342900" algn="l" rtl="0">
              <a:buClr>
                <a:srgbClr val="B31166">
                  <a:lumMod val="60000"/>
                  <a:lumOff val="40000"/>
                </a:srgbClr>
              </a:buClr>
              <a:defRPr/>
            </a:pPr>
            <a:r>
              <a:rPr lang="en-GB" sz="1050" dirty="0">
                <a:ln w="19050">
                  <a:solidFill>
                    <a:schemeClr val="bg1"/>
                  </a:solidFill>
                </a:ln>
                <a:solidFill>
                  <a:srgbClr val="000066"/>
                </a:solidFill>
              </a:rPr>
              <a:t>Taken from Article “Model Based Deep Learning”</a:t>
            </a:r>
          </a:p>
        </p:txBody>
      </p:sp>
      <p:cxnSp>
        <p:nvCxnSpPr>
          <p:cNvPr id="11" name="מחבר חץ ישר 29">
            <a:extLst>
              <a:ext uri="{FF2B5EF4-FFF2-40B4-BE49-F238E27FC236}">
                <a16:creationId xmlns:a16="http://schemas.microsoft.com/office/drawing/2014/main" id="{0D9AEE0E-889B-82F3-1F6B-1FB0E93073DC}"/>
              </a:ext>
            </a:extLst>
          </p:cNvPr>
          <p:cNvCxnSpPr>
            <a:cxnSpLocks/>
          </p:cNvCxnSpPr>
          <p:nvPr/>
        </p:nvCxnSpPr>
        <p:spPr>
          <a:xfrm>
            <a:off x="4209761" y="3162737"/>
            <a:ext cx="859626" cy="0"/>
          </a:xfrm>
          <a:prstGeom prst="straightConnector1">
            <a:avLst/>
          </a:prstGeom>
          <a:ln w="762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40C48-F6EF-D15A-D8D1-8C263871B0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2539" y="2707932"/>
            <a:ext cx="2517222" cy="959604"/>
          </a:xfrm>
          <a:prstGeom prst="rect">
            <a:avLst/>
          </a:prstGeom>
          <a:ln w="57150">
            <a:solidFill>
              <a:srgbClr val="FFFF00"/>
            </a:solidFill>
          </a:ln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FF7B5E12-EB2C-39AB-381C-64656F260A24}"/>
              </a:ext>
            </a:extLst>
          </p:cNvPr>
          <p:cNvGrpSpPr/>
          <p:nvPr/>
        </p:nvGrpSpPr>
        <p:grpSpPr>
          <a:xfrm>
            <a:off x="5104819" y="2064826"/>
            <a:ext cx="2361119" cy="1662316"/>
            <a:chOff x="5353295" y="1826289"/>
            <a:chExt cx="2361119" cy="166231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6959B861-C469-65C7-A67D-75EE75E2680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353295" y="2359784"/>
              <a:ext cx="2361119" cy="1128821"/>
            </a:xfrm>
            <a:prstGeom prst="rect">
              <a:avLst/>
            </a:prstGeom>
            <a:ln w="57150">
              <a:solidFill>
                <a:srgbClr val="00B050"/>
              </a:solidFill>
            </a:ln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DCE3C38-3ED8-1DE0-D9B0-EAC5FCA1924A}"/>
                </a:ext>
              </a:extLst>
            </p:cNvPr>
            <p:cNvSpPr txBox="1"/>
            <p:nvPr/>
          </p:nvSpPr>
          <p:spPr>
            <a:xfrm>
              <a:off x="5599979" y="1826289"/>
              <a:ext cx="2023663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457200">
                <a:spcBef>
                  <a:spcPts val="1000"/>
                </a:spcBef>
                <a:buClr>
                  <a:schemeClr val="accent1">
                    <a:lumMod val="60000"/>
                    <a:lumOff val="40000"/>
                  </a:schemeClr>
                </a:buClr>
                <a:buSzPct val="80000"/>
              </a:pPr>
              <a:r>
                <a:rPr lang="en-US" sz="1400" dirty="0">
                  <a:ln w="19050">
                    <a:solidFill>
                      <a:schemeClr val="bg1"/>
                    </a:solidFill>
                  </a:ln>
                  <a:solidFill>
                    <a:srgbClr val="000066"/>
                  </a:solidFill>
                  <a:highlight>
                    <a:srgbClr val="FFFF00"/>
                  </a:highlight>
                  <a:latin typeface="+mj-lt"/>
                  <a:ea typeface="+mj-ea"/>
                  <a:cs typeface="+mj-cs"/>
                </a:rPr>
                <a:t>Closed-form solution</a:t>
              </a:r>
              <a:br>
                <a:rPr lang="en-US" sz="1400" dirty="0">
                  <a:ln w="19050">
                    <a:solidFill>
                      <a:schemeClr val="bg1"/>
                    </a:solidFill>
                  </a:ln>
                  <a:solidFill>
                    <a:srgbClr val="000066"/>
                  </a:solidFill>
                  <a:highlight>
                    <a:srgbClr val="FFFF00"/>
                  </a:highlight>
                  <a:latin typeface="+mj-lt"/>
                  <a:ea typeface="+mj-ea"/>
                  <a:cs typeface="+mj-cs"/>
                </a:rPr>
              </a:br>
              <a:r>
                <a:rPr lang="en-US" sz="1400" dirty="0">
                  <a:ln w="19050">
                    <a:solidFill>
                      <a:schemeClr val="bg1"/>
                    </a:solidFill>
                  </a:ln>
                  <a:solidFill>
                    <a:srgbClr val="000066"/>
                  </a:solidFill>
                  <a:highlight>
                    <a:srgbClr val="FFFF00"/>
                  </a:highlight>
                  <a:latin typeface="+mj-lt"/>
                  <a:ea typeface="+mj-ea"/>
                  <a:cs typeface="+mj-cs"/>
                </a:rPr>
                <a:t>(Model – based)</a:t>
              </a:r>
              <a:endParaRPr lang="en-IL" sz="1400" dirty="0">
                <a:ln w="19050">
                  <a:solidFill>
                    <a:schemeClr val="bg1"/>
                  </a:solidFill>
                </a:ln>
                <a:solidFill>
                  <a:srgbClr val="000066"/>
                </a:solidFill>
                <a:highlight>
                  <a:srgbClr val="FFFF00"/>
                </a:highlight>
                <a:latin typeface="+mj-lt"/>
                <a:ea typeface="+mj-ea"/>
                <a:cs typeface="+mj-cs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360D68F5-4705-5E4B-ECBB-8E54B1A634EF}"/>
              </a:ext>
            </a:extLst>
          </p:cNvPr>
          <p:cNvSpPr txBox="1"/>
          <p:nvPr/>
        </p:nvSpPr>
        <p:spPr>
          <a:xfrm>
            <a:off x="1815928" y="2262861"/>
            <a:ext cx="2270443" cy="3745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57200">
              <a:lnSpc>
                <a:spcPct val="150000"/>
              </a:lnSpc>
              <a:spcBef>
                <a:spcPts val="1000"/>
              </a:spcBef>
              <a:buClr>
                <a:schemeClr val="accent1">
                  <a:lumMod val="60000"/>
                  <a:lumOff val="40000"/>
                </a:schemeClr>
              </a:buClr>
              <a:buSzPct val="80000"/>
            </a:pPr>
            <a:r>
              <a:rPr lang="en-US" sz="1400" dirty="0">
                <a:ln w="19050">
                  <a:solidFill>
                    <a:schemeClr val="bg1"/>
                  </a:solidFill>
                </a:ln>
                <a:solidFill>
                  <a:srgbClr val="000066"/>
                </a:solidFill>
                <a:highlight>
                  <a:srgbClr val="FFFF00"/>
                </a:highlight>
                <a:latin typeface="+mj-lt"/>
                <a:ea typeface="+mj-ea"/>
                <a:cs typeface="+mj-cs"/>
              </a:rPr>
              <a:t>Optimization Problem</a:t>
            </a:r>
            <a:endParaRPr lang="en-IL" sz="1400" dirty="0">
              <a:ln w="19050">
                <a:solidFill>
                  <a:schemeClr val="bg1"/>
                </a:solidFill>
              </a:ln>
              <a:solidFill>
                <a:srgbClr val="000066"/>
              </a:solidFill>
              <a:highlight>
                <a:srgbClr val="FFFF00"/>
              </a:highlight>
              <a:latin typeface="+mj-lt"/>
              <a:ea typeface="+mj-ea"/>
              <a:cs typeface="+mj-cs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E593ECA-A04B-FBEF-E332-3A1F65C0DEB0}"/>
              </a:ext>
            </a:extLst>
          </p:cNvPr>
          <p:cNvGrpSpPr/>
          <p:nvPr/>
        </p:nvGrpSpPr>
        <p:grpSpPr>
          <a:xfrm>
            <a:off x="6363334" y="2262861"/>
            <a:ext cx="3387517" cy="1354415"/>
            <a:chOff x="7059754" y="2034769"/>
            <a:chExt cx="3387517" cy="1354415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497089D-2EBA-80A2-6A26-9B13F1AC2A10}"/>
                </a:ext>
              </a:extLst>
            </p:cNvPr>
            <p:cNvSpPr txBox="1"/>
            <p:nvPr/>
          </p:nvSpPr>
          <p:spPr>
            <a:xfrm>
              <a:off x="8423608" y="2034769"/>
              <a:ext cx="2023663" cy="10208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457200">
                <a:lnSpc>
                  <a:spcPct val="150000"/>
                </a:lnSpc>
                <a:spcBef>
                  <a:spcPts val="1000"/>
                </a:spcBef>
                <a:buClr>
                  <a:schemeClr val="accent1">
                    <a:lumMod val="60000"/>
                    <a:lumOff val="40000"/>
                  </a:schemeClr>
                </a:buClr>
                <a:buSzPct val="80000"/>
              </a:pPr>
              <a:r>
                <a:rPr lang="en-US" sz="1400" dirty="0">
                  <a:ln w="19050">
                    <a:solidFill>
                      <a:schemeClr val="bg1"/>
                    </a:solidFill>
                  </a:ln>
                  <a:solidFill>
                    <a:srgbClr val="000066"/>
                  </a:solidFill>
                  <a:highlight>
                    <a:srgbClr val="FF0000"/>
                  </a:highlight>
                  <a:latin typeface="+mj-lt"/>
                  <a:ea typeface="+mj-ea"/>
                  <a:cs typeface="+mj-cs"/>
                </a:rPr>
                <a:t>Requires </a:t>
              </a:r>
              <a:br>
                <a:rPr lang="en-US" sz="1400" dirty="0">
                  <a:ln w="19050">
                    <a:solidFill>
                      <a:schemeClr val="bg1"/>
                    </a:solidFill>
                  </a:ln>
                  <a:solidFill>
                    <a:srgbClr val="000066"/>
                  </a:solidFill>
                  <a:highlight>
                    <a:srgbClr val="FF0000"/>
                  </a:highlight>
                  <a:latin typeface="+mj-lt"/>
                  <a:ea typeface="+mj-ea"/>
                  <a:cs typeface="+mj-cs"/>
                </a:rPr>
              </a:br>
              <a:r>
                <a:rPr lang="en-US" sz="1400" dirty="0">
                  <a:ln w="19050">
                    <a:solidFill>
                      <a:schemeClr val="bg1"/>
                    </a:solidFill>
                  </a:ln>
                  <a:solidFill>
                    <a:srgbClr val="000066"/>
                  </a:solidFill>
                  <a:highlight>
                    <a:srgbClr val="FF0000"/>
                  </a:highlight>
                  <a:latin typeface="+mj-lt"/>
                  <a:ea typeface="+mj-ea"/>
                  <a:cs typeface="+mj-cs"/>
                </a:rPr>
                <a:t>Inversion of covariance matrix</a:t>
              </a:r>
              <a:endParaRPr lang="en-IL" sz="1400" dirty="0">
                <a:ln w="19050">
                  <a:solidFill>
                    <a:schemeClr val="bg1"/>
                  </a:solidFill>
                </a:ln>
                <a:solidFill>
                  <a:srgbClr val="000066"/>
                </a:solidFill>
                <a:highlight>
                  <a:srgbClr val="FF0000"/>
                </a:highlight>
                <a:latin typeface="+mj-lt"/>
                <a:ea typeface="+mj-ea"/>
                <a:cs typeface="+mj-cs"/>
              </a:endParaRPr>
            </a:p>
          </p:txBody>
        </p:sp>
        <p:cxnSp>
          <p:nvCxnSpPr>
            <p:cNvPr id="18" name="מחבר חץ ישר 29">
              <a:extLst>
                <a:ext uri="{FF2B5EF4-FFF2-40B4-BE49-F238E27FC236}">
                  <a16:creationId xmlns:a16="http://schemas.microsoft.com/office/drawing/2014/main" id="{948E32BA-BD22-07D6-737C-4B803356D39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81791" y="2539952"/>
              <a:ext cx="1129819" cy="452161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אליפסה 4">
              <a:extLst>
                <a:ext uri="{FF2B5EF4-FFF2-40B4-BE49-F238E27FC236}">
                  <a16:creationId xmlns:a16="http://schemas.microsoft.com/office/drawing/2014/main" id="{038D50EA-CF8A-E307-1377-8354AEFF3D64}"/>
                </a:ext>
              </a:extLst>
            </p:cNvPr>
            <p:cNvSpPr/>
            <p:nvPr/>
          </p:nvSpPr>
          <p:spPr>
            <a:xfrm>
              <a:off x="7059754" y="2876966"/>
              <a:ext cx="486605" cy="512218"/>
            </a:xfrm>
            <a:prstGeom prst="ellipse">
              <a:avLst/>
            </a:prstGeom>
            <a:noFill/>
            <a:ln w="34925">
              <a:solidFill>
                <a:srgbClr val="FF0000"/>
              </a:solidFill>
              <a:prstDash val="dash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he-IL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Arial" panose="020B0604020202020204" pitchFamily="34" charset="0"/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5DB286B2-BCCB-12D3-1910-C7F249720AA1}"/>
              </a:ext>
            </a:extLst>
          </p:cNvPr>
          <p:cNvSpPr txBox="1"/>
          <p:nvPr/>
        </p:nvSpPr>
        <p:spPr>
          <a:xfrm>
            <a:off x="4891835" y="2138934"/>
            <a:ext cx="2835353" cy="3745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57200">
              <a:lnSpc>
                <a:spcPct val="150000"/>
              </a:lnSpc>
              <a:spcBef>
                <a:spcPts val="1000"/>
              </a:spcBef>
              <a:buClr>
                <a:schemeClr val="accent1">
                  <a:lumMod val="60000"/>
                  <a:lumOff val="40000"/>
                </a:schemeClr>
              </a:buClr>
              <a:buSzPct val="80000"/>
            </a:pPr>
            <a:r>
              <a:rPr lang="en-US" sz="1400" dirty="0">
                <a:ln w="19050">
                  <a:solidFill>
                    <a:schemeClr val="bg1"/>
                  </a:solidFill>
                </a:ln>
                <a:solidFill>
                  <a:srgbClr val="000066"/>
                </a:solidFill>
                <a:highlight>
                  <a:srgbClr val="00FF00"/>
                </a:highlight>
                <a:latin typeface="+mj-lt"/>
                <a:ea typeface="+mj-ea"/>
                <a:cs typeface="+mj-cs"/>
              </a:rPr>
              <a:t>DNN Augmented Inference</a:t>
            </a:r>
            <a:endParaRPr lang="en-IL" sz="1400" dirty="0">
              <a:ln w="19050">
                <a:solidFill>
                  <a:schemeClr val="bg1"/>
                </a:solidFill>
              </a:ln>
              <a:solidFill>
                <a:srgbClr val="000066"/>
              </a:solidFill>
              <a:highlight>
                <a:srgbClr val="00FF00"/>
              </a:highlight>
              <a:latin typeface="+mj-lt"/>
              <a:ea typeface="+mj-ea"/>
              <a:cs typeface="+mj-c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7494A79-408B-B373-4307-F741EDE51456}"/>
              </a:ext>
            </a:extLst>
          </p:cNvPr>
          <p:cNvSpPr txBox="1"/>
          <p:nvPr/>
        </p:nvSpPr>
        <p:spPr>
          <a:xfrm>
            <a:off x="4303699" y="3779868"/>
            <a:ext cx="428702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buClr>
                <a:srgbClr val="B31166">
                  <a:lumMod val="60000"/>
                  <a:lumOff val="40000"/>
                </a:srgbClr>
              </a:buClr>
              <a:defRPr/>
            </a:pPr>
            <a:r>
              <a:rPr lang="en-GB" sz="1800" dirty="0">
                <a:ln w="19050">
                  <a:solidFill>
                    <a:schemeClr val="bg1"/>
                  </a:solidFill>
                </a:ln>
                <a:solidFill>
                  <a:srgbClr val="000066"/>
                </a:solidFill>
              </a:rPr>
              <a:t>weights calculated according to</a:t>
            </a:r>
            <a:br>
              <a:rPr lang="en-GB" sz="1800" dirty="0">
                <a:ln w="19050">
                  <a:solidFill>
                    <a:schemeClr val="bg1"/>
                  </a:solidFill>
                </a:ln>
                <a:solidFill>
                  <a:srgbClr val="000066"/>
                </a:solidFill>
              </a:rPr>
            </a:br>
            <a:r>
              <a:rPr lang="en-GB" sz="1800" b="1" dirty="0">
                <a:ln w="19050">
                  <a:solidFill>
                    <a:schemeClr val="bg1"/>
                  </a:solidFill>
                </a:ln>
                <a:solidFill>
                  <a:srgbClr val="000066"/>
                </a:solidFill>
              </a:rPr>
              <a:t>input observations</a:t>
            </a:r>
            <a:br>
              <a:rPr lang="en-GB" sz="1800" dirty="0">
                <a:ln w="19050">
                  <a:solidFill>
                    <a:schemeClr val="bg1"/>
                  </a:solidFill>
                </a:ln>
                <a:solidFill>
                  <a:srgbClr val="000066"/>
                </a:solidFill>
              </a:rPr>
            </a:br>
            <a:r>
              <a:rPr lang="en-GB" sz="1800" dirty="0">
                <a:ln w="19050">
                  <a:solidFill>
                    <a:schemeClr val="bg1"/>
                  </a:solidFill>
                </a:ln>
                <a:solidFill>
                  <a:srgbClr val="000066"/>
                </a:solidFill>
              </a:rPr>
              <a:t> and </a:t>
            </a:r>
            <a:r>
              <a:rPr lang="en-GB" sz="1800" b="1" dirty="0">
                <a:ln w="19050">
                  <a:solidFill>
                    <a:schemeClr val="bg1"/>
                  </a:solidFill>
                </a:ln>
                <a:solidFill>
                  <a:srgbClr val="000066"/>
                </a:solidFill>
              </a:rPr>
              <a:t>data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5B1131E-0518-F856-C440-614D26E29A64}"/>
              </a:ext>
            </a:extLst>
          </p:cNvPr>
          <p:cNvSpPr txBox="1"/>
          <p:nvPr/>
        </p:nvSpPr>
        <p:spPr>
          <a:xfrm>
            <a:off x="7727188" y="2262861"/>
            <a:ext cx="2023663" cy="10208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57200">
              <a:lnSpc>
                <a:spcPct val="150000"/>
              </a:lnSpc>
              <a:spcBef>
                <a:spcPts val="1000"/>
              </a:spcBef>
              <a:buClr>
                <a:schemeClr val="accent1">
                  <a:lumMod val="60000"/>
                  <a:lumOff val="40000"/>
                </a:schemeClr>
              </a:buClr>
              <a:buSzPct val="80000"/>
            </a:pPr>
            <a:r>
              <a:rPr lang="en-US" sz="1400" dirty="0">
                <a:ln w="19050">
                  <a:solidFill>
                    <a:schemeClr val="bg1"/>
                  </a:solidFill>
                </a:ln>
                <a:solidFill>
                  <a:srgbClr val="000066"/>
                </a:solidFill>
                <a:highlight>
                  <a:srgbClr val="00FF00"/>
                </a:highlight>
                <a:latin typeface="+mj-lt"/>
                <a:ea typeface="+mj-ea"/>
                <a:cs typeface="+mj-cs"/>
              </a:rPr>
              <a:t>Not requires </a:t>
            </a:r>
            <a:br>
              <a:rPr lang="en-US" sz="1400" dirty="0">
                <a:ln w="19050">
                  <a:solidFill>
                    <a:schemeClr val="bg1"/>
                  </a:solidFill>
                </a:ln>
                <a:solidFill>
                  <a:srgbClr val="000066"/>
                </a:solidFill>
                <a:highlight>
                  <a:srgbClr val="00FF00"/>
                </a:highlight>
                <a:latin typeface="+mj-lt"/>
                <a:ea typeface="+mj-ea"/>
                <a:cs typeface="+mj-cs"/>
              </a:rPr>
            </a:br>
            <a:r>
              <a:rPr lang="en-US" sz="1400" dirty="0">
                <a:ln w="19050">
                  <a:solidFill>
                    <a:schemeClr val="bg1"/>
                  </a:solidFill>
                </a:ln>
                <a:solidFill>
                  <a:srgbClr val="000066"/>
                </a:solidFill>
                <a:highlight>
                  <a:srgbClr val="00FF00"/>
                </a:highlight>
                <a:latin typeface="+mj-lt"/>
                <a:ea typeface="+mj-ea"/>
                <a:cs typeface="+mj-cs"/>
              </a:rPr>
              <a:t>Inversion of covariance matrix</a:t>
            </a:r>
            <a:endParaRPr lang="en-IL" sz="1400" dirty="0">
              <a:ln w="19050">
                <a:solidFill>
                  <a:schemeClr val="bg1"/>
                </a:solidFill>
              </a:ln>
              <a:solidFill>
                <a:srgbClr val="000066"/>
              </a:solidFill>
              <a:highlight>
                <a:srgbClr val="00FF00"/>
              </a:highlight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8768059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7" grpId="0"/>
      <p:bldP spid="2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305B05CA-E185-3E2E-BE2F-DF341AA6EB7B}"/>
              </a:ext>
            </a:extLst>
          </p:cNvPr>
          <p:cNvSpPr txBox="1"/>
          <p:nvPr/>
        </p:nvSpPr>
        <p:spPr>
          <a:xfrm>
            <a:off x="624998" y="78030"/>
            <a:ext cx="1053074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1" i="0" u="none" strike="noStrike" kern="1200" cap="all" spc="0" normalizeH="0" baseline="0" noProof="0" dirty="0">
                <a:ln w="28575">
                  <a:solidFill>
                    <a:srgbClr val="000066"/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ABLE - Adaptive Beamforming by deep Learning</a:t>
            </a:r>
            <a:endParaRPr kumimoji="0" lang="en-US" sz="3600" b="1" i="0" u="none" strike="noStrike" kern="1200" cap="all" spc="0" normalizeH="0" baseline="0" noProof="0" dirty="0">
              <a:ln w="28575">
                <a:solidFill>
                  <a:srgbClr val="000066"/>
                </a:solidFill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DBC8F3F-A74D-BB02-D6DA-370CAF55A0FC}"/>
              </a:ext>
            </a:extLst>
          </p:cNvPr>
          <p:cNvGrpSpPr/>
          <p:nvPr/>
        </p:nvGrpSpPr>
        <p:grpSpPr>
          <a:xfrm>
            <a:off x="1361710" y="2042324"/>
            <a:ext cx="8549393" cy="3605004"/>
            <a:chOff x="1522612" y="1147803"/>
            <a:chExt cx="8549393" cy="3605004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8F59A6AD-2D53-21D2-E7AF-E1C2DF0CCB5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22612" y="1147803"/>
              <a:ext cx="8549393" cy="3605004"/>
            </a:xfrm>
            <a:prstGeom prst="rect">
              <a:avLst/>
            </a:prstGeom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9939E796-FDF9-B4F8-92FB-9836467E85E2}"/>
                </a:ext>
              </a:extLst>
            </p:cNvPr>
            <p:cNvSpPr/>
            <p:nvPr/>
          </p:nvSpPr>
          <p:spPr>
            <a:xfrm>
              <a:off x="8338930" y="3826565"/>
              <a:ext cx="1520687" cy="5565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6BF63027-EC88-D9E9-5273-E7F217784E19}"/>
              </a:ext>
            </a:extLst>
          </p:cNvPr>
          <p:cNvGrpSpPr/>
          <p:nvPr/>
        </p:nvGrpSpPr>
        <p:grpSpPr>
          <a:xfrm>
            <a:off x="1979006" y="1401069"/>
            <a:ext cx="7570459" cy="4702092"/>
            <a:chOff x="1979006" y="1401069"/>
            <a:chExt cx="7570459" cy="4702092"/>
          </a:xfrm>
        </p:grpSpPr>
        <p:sp>
          <p:nvSpPr>
            <p:cNvPr id="13" name="טרפז 76">
              <a:extLst>
                <a:ext uri="{FF2B5EF4-FFF2-40B4-BE49-F238E27FC236}">
                  <a16:creationId xmlns:a16="http://schemas.microsoft.com/office/drawing/2014/main" id="{EA45DE6D-A76B-FDB9-C92B-1167799D330B}"/>
                </a:ext>
              </a:extLst>
            </p:cNvPr>
            <p:cNvSpPr/>
            <p:nvPr/>
          </p:nvSpPr>
          <p:spPr>
            <a:xfrm rot="16200000">
              <a:off x="5432787" y="1986483"/>
              <a:ext cx="4702092" cy="3531264"/>
            </a:xfrm>
            <a:prstGeom prst="trapezoid">
              <a:avLst/>
            </a:prstGeom>
            <a:solidFill>
              <a:srgbClr val="00B0F0">
                <a:alpha val="20000"/>
              </a:srgbClr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vert="vert" rtlCol="1" anchor="ctr" anchorCtr="0"/>
            <a:lstStyle/>
            <a:p>
              <a:pPr algn="ctr" rtl="0"/>
              <a:r>
                <a:rPr lang="en-US" b="1" dirty="0">
                  <a:solidFill>
                    <a:schemeClr val="bg1">
                      <a:lumMod val="95000"/>
                      <a:lumOff val="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Decoder</a:t>
              </a:r>
              <a:endParaRPr lang="he-IL" b="1" dirty="0">
                <a:solidFill>
                  <a:schemeClr val="bg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טרפז 76">
              <a:extLst>
                <a:ext uri="{FF2B5EF4-FFF2-40B4-BE49-F238E27FC236}">
                  <a16:creationId xmlns:a16="http://schemas.microsoft.com/office/drawing/2014/main" id="{18CCF21E-0848-4955-90CF-9D90B7B39E49}"/>
                </a:ext>
              </a:extLst>
            </p:cNvPr>
            <p:cNvSpPr/>
            <p:nvPr/>
          </p:nvSpPr>
          <p:spPr>
            <a:xfrm rot="5400000">
              <a:off x="1393592" y="1986483"/>
              <a:ext cx="4702092" cy="3531264"/>
            </a:xfrm>
            <a:prstGeom prst="trapezoid">
              <a:avLst/>
            </a:prstGeom>
            <a:solidFill>
              <a:schemeClr val="accent4">
                <a:alpha val="20000"/>
              </a:schemeClr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vert="vert270" rtlCol="1" anchor="ctr" anchorCtr="0"/>
            <a:lstStyle/>
            <a:p>
              <a:pPr algn="ctr"/>
              <a:r>
                <a:rPr lang="en-US" b="1" dirty="0">
                  <a:solidFill>
                    <a:schemeClr val="bg1">
                      <a:lumMod val="95000"/>
                      <a:lumOff val="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Encoder</a:t>
              </a:r>
              <a:endParaRPr lang="he-IL" b="1" dirty="0">
                <a:solidFill>
                  <a:schemeClr val="bg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2C2F2BA-3D81-1BF4-C986-B4DF397EC558}"/>
              </a:ext>
            </a:extLst>
          </p:cNvPr>
          <p:cNvGrpSpPr/>
          <p:nvPr/>
        </p:nvGrpSpPr>
        <p:grpSpPr>
          <a:xfrm>
            <a:off x="4064750" y="903951"/>
            <a:ext cx="3398971" cy="5050098"/>
            <a:chOff x="4064750" y="903951"/>
            <a:chExt cx="3398971" cy="5050098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487F138-D0EB-02D1-66FA-261BBE0C74EA}"/>
                </a:ext>
              </a:extLst>
            </p:cNvPr>
            <p:cNvSpPr txBox="1"/>
            <p:nvPr/>
          </p:nvSpPr>
          <p:spPr>
            <a:xfrm>
              <a:off x="4064750" y="903951"/>
              <a:ext cx="3398971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ln w="19050">
                    <a:solidFill>
                      <a:schemeClr val="bg1"/>
                    </a:solidFill>
                  </a:ln>
                  <a:solidFill>
                    <a:srgbClr val="000066"/>
                  </a:solidFill>
                  <a:latin typeface="+mj-lt"/>
                  <a:ea typeface="+mj-ea"/>
                  <a:cs typeface="+mj-cs"/>
                </a:rPr>
                <a:t>Forces the network to</a:t>
              </a:r>
              <a:r>
                <a:rPr lang="he-IL" dirty="0">
                  <a:ln w="19050">
                    <a:solidFill>
                      <a:schemeClr val="bg1"/>
                    </a:solidFill>
                  </a:ln>
                  <a:solidFill>
                    <a:srgbClr val="000066"/>
                  </a:solidFill>
                  <a:latin typeface="+mj-lt"/>
                  <a:ea typeface="+mj-ea"/>
                  <a:cs typeface="+mj-cs"/>
                </a:rPr>
                <a:t> </a:t>
              </a:r>
              <a:r>
                <a:rPr lang="en-US" dirty="0">
                  <a:ln w="19050">
                    <a:solidFill>
                      <a:schemeClr val="bg1"/>
                    </a:solidFill>
                  </a:ln>
                  <a:solidFill>
                    <a:srgbClr val="000066"/>
                  </a:solidFill>
                  <a:latin typeface="+mj-lt"/>
                  <a:ea typeface="+mj-ea"/>
                  <a:cs typeface="+mj-cs"/>
                </a:rPr>
                <a:t>find a compact representation of the data</a:t>
              </a:r>
              <a:endParaRPr lang="en-IL" dirty="0">
                <a:ln w="19050">
                  <a:solidFill>
                    <a:schemeClr val="bg1"/>
                  </a:solidFill>
                </a:ln>
                <a:solidFill>
                  <a:srgbClr val="000066"/>
                </a:solidFill>
                <a:latin typeface="+mj-lt"/>
                <a:ea typeface="+mj-ea"/>
                <a:cs typeface="+mj-cs"/>
              </a:endParaRPr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85766448-AE8B-2FD6-E001-0B847D6BCDD5}"/>
                </a:ext>
              </a:extLst>
            </p:cNvPr>
            <p:cNvGrpSpPr/>
            <p:nvPr/>
          </p:nvGrpSpPr>
          <p:grpSpPr>
            <a:xfrm>
              <a:off x="4832186" y="2618040"/>
              <a:ext cx="2023663" cy="3336009"/>
              <a:chOff x="5528606" y="2389948"/>
              <a:chExt cx="2023663" cy="3336009"/>
            </a:xfrm>
          </p:grpSpPr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F5FF314-035E-23FA-9E43-0FCBC421F506}"/>
                  </a:ext>
                </a:extLst>
              </p:cNvPr>
              <p:cNvSpPr txBox="1"/>
              <p:nvPr/>
            </p:nvSpPr>
            <p:spPr>
              <a:xfrm>
                <a:off x="5528606" y="5028265"/>
                <a:ext cx="2023663" cy="6976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defTabSz="457200">
                  <a:lnSpc>
                    <a:spcPct val="150000"/>
                  </a:lnSpc>
                  <a:spcBef>
                    <a:spcPts val="1000"/>
                  </a:spcBef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</a:pPr>
                <a:r>
                  <a:rPr lang="en-US" sz="1400" dirty="0">
                    <a:ln w="19050">
                      <a:solidFill>
                        <a:schemeClr val="bg1"/>
                      </a:solidFill>
                    </a:ln>
                    <a:solidFill>
                      <a:srgbClr val="000066"/>
                    </a:solidFill>
                    <a:highlight>
                      <a:srgbClr val="FFFF00"/>
                    </a:highlight>
                    <a:latin typeface="+mj-lt"/>
                    <a:ea typeface="+mj-ea"/>
                    <a:cs typeface="+mj-cs"/>
                  </a:rPr>
                  <a:t>Latent Representation</a:t>
                </a:r>
                <a:endParaRPr lang="en-IL" sz="1400" dirty="0">
                  <a:ln w="19050">
                    <a:solidFill>
                      <a:schemeClr val="bg1"/>
                    </a:solidFill>
                  </a:ln>
                  <a:solidFill>
                    <a:srgbClr val="000066"/>
                  </a:solidFill>
                  <a:highlight>
                    <a:srgbClr val="FFFF00"/>
                  </a:highlight>
                  <a:latin typeface="+mj-lt"/>
                  <a:ea typeface="+mj-ea"/>
                  <a:cs typeface="+mj-cs"/>
                </a:endParaRPr>
              </a:p>
            </p:txBody>
          </p:sp>
          <p:cxnSp>
            <p:nvCxnSpPr>
              <p:cNvPr id="27" name="מחבר חץ ישר 29">
                <a:extLst>
                  <a:ext uri="{FF2B5EF4-FFF2-40B4-BE49-F238E27FC236}">
                    <a16:creationId xmlns:a16="http://schemas.microsoft.com/office/drawing/2014/main" id="{02D631DB-B633-D278-3834-C06A7F399B2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494084" y="4492994"/>
                <a:ext cx="92708" cy="497117"/>
              </a:xfrm>
              <a:prstGeom prst="straightConnector1">
                <a:avLst/>
              </a:prstGeom>
              <a:ln w="5715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אליפסה 4">
                <a:extLst>
                  <a:ext uri="{FF2B5EF4-FFF2-40B4-BE49-F238E27FC236}">
                    <a16:creationId xmlns:a16="http://schemas.microsoft.com/office/drawing/2014/main" id="{BE4041E4-7FFC-9E52-462E-26215CB8061B}"/>
                  </a:ext>
                </a:extLst>
              </p:cNvPr>
              <p:cNvSpPr/>
              <p:nvPr/>
            </p:nvSpPr>
            <p:spPr>
              <a:xfrm>
                <a:off x="6206690" y="2389948"/>
                <a:ext cx="486605" cy="2103046"/>
              </a:xfrm>
              <a:prstGeom prst="ellipse">
                <a:avLst/>
              </a:prstGeom>
              <a:noFill/>
              <a:ln w="34925">
                <a:solidFill>
                  <a:srgbClr val="0070C0"/>
                </a:solidFill>
                <a:prstDash val="dash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1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he-IL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85E56BC-48B5-8206-4674-6E317702F03F}"/>
              </a:ext>
            </a:extLst>
          </p:cNvPr>
          <p:cNvGrpSpPr/>
          <p:nvPr/>
        </p:nvGrpSpPr>
        <p:grpSpPr>
          <a:xfrm>
            <a:off x="79056" y="2507216"/>
            <a:ext cx="7081324" cy="3532847"/>
            <a:chOff x="4075697" y="2380638"/>
            <a:chExt cx="7081324" cy="3532847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F0F900F-A834-079A-0A59-1912E5A372FD}"/>
                </a:ext>
              </a:extLst>
            </p:cNvPr>
            <p:cNvSpPr txBox="1"/>
            <p:nvPr/>
          </p:nvSpPr>
          <p:spPr>
            <a:xfrm>
              <a:off x="4075697" y="5215793"/>
              <a:ext cx="2023663" cy="6976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457200">
                <a:lnSpc>
                  <a:spcPct val="150000"/>
                </a:lnSpc>
                <a:spcBef>
                  <a:spcPts val="1000"/>
                </a:spcBef>
                <a:buClr>
                  <a:schemeClr val="accent1">
                    <a:lumMod val="60000"/>
                    <a:lumOff val="40000"/>
                  </a:schemeClr>
                </a:buClr>
                <a:buSzPct val="80000"/>
              </a:pPr>
              <a:r>
                <a:rPr lang="en-US" sz="1400" dirty="0">
                  <a:ln w="19050">
                    <a:solidFill>
                      <a:schemeClr val="bg1"/>
                    </a:solidFill>
                  </a:ln>
                  <a:solidFill>
                    <a:srgbClr val="000066"/>
                  </a:solidFill>
                  <a:highlight>
                    <a:srgbClr val="FFFF00"/>
                  </a:highlight>
                  <a:latin typeface="+mj-lt"/>
                  <a:ea typeface="+mj-ea"/>
                  <a:cs typeface="+mj-cs"/>
                </a:rPr>
                <a:t>Fully Connected layers</a:t>
              </a:r>
              <a:endParaRPr lang="en-IL" sz="1400" dirty="0">
                <a:ln w="19050">
                  <a:solidFill>
                    <a:schemeClr val="bg1"/>
                  </a:solidFill>
                </a:ln>
                <a:solidFill>
                  <a:srgbClr val="000066"/>
                </a:solidFill>
                <a:highlight>
                  <a:srgbClr val="FFFF00"/>
                </a:highlight>
                <a:latin typeface="+mj-lt"/>
                <a:ea typeface="+mj-ea"/>
                <a:cs typeface="+mj-cs"/>
              </a:endParaRPr>
            </a:p>
          </p:txBody>
        </p:sp>
        <p:cxnSp>
          <p:nvCxnSpPr>
            <p:cNvPr id="34" name="מחבר חץ ישר 29">
              <a:extLst>
                <a:ext uri="{FF2B5EF4-FFF2-40B4-BE49-F238E27FC236}">
                  <a16:creationId xmlns:a16="http://schemas.microsoft.com/office/drawing/2014/main" id="{C8DE26DA-DA8D-AAD4-50D4-847B43AA0BE2}"/>
                </a:ext>
              </a:extLst>
            </p:cNvPr>
            <p:cNvCxnSpPr>
              <a:cxnSpLocks/>
              <a:stCxn id="33" idx="0"/>
            </p:cNvCxnSpPr>
            <p:nvPr/>
          </p:nvCxnSpPr>
          <p:spPr>
            <a:xfrm flipV="1">
              <a:off x="5087529" y="4088986"/>
              <a:ext cx="1151996" cy="1126807"/>
            </a:xfrm>
            <a:prstGeom prst="straightConnector1">
              <a:avLst/>
            </a:prstGeom>
            <a:ln w="57150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אליפסה 4">
              <a:extLst>
                <a:ext uri="{FF2B5EF4-FFF2-40B4-BE49-F238E27FC236}">
                  <a16:creationId xmlns:a16="http://schemas.microsoft.com/office/drawing/2014/main" id="{41433F37-040A-EC46-9A73-045F00F08A10}"/>
                </a:ext>
              </a:extLst>
            </p:cNvPr>
            <p:cNvSpPr/>
            <p:nvPr/>
          </p:nvSpPr>
          <p:spPr>
            <a:xfrm>
              <a:off x="6231943" y="2380638"/>
              <a:ext cx="486605" cy="2387691"/>
            </a:xfrm>
            <a:prstGeom prst="ellipse">
              <a:avLst/>
            </a:prstGeom>
            <a:noFill/>
            <a:ln w="34925">
              <a:solidFill>
                <a:schemeClr val="bg2">
                  <a:lumMod val="50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he-IL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37" name="אליפסה 4">
              <a:extLst>
                <a:ext uri="{FF2B5EF4-FFF2-40B4-BE49-F238E27FC236}">
                  <a16:creationId xmlns:a16="http://schemas.microsoft.com/office/drawing/2014/main" id="{21620F64-3436-EAA7-2623-428755E917AB}"/>
                </a:ext>
              </a:extLst>
            </p:cNvPr>
            <p:cNvSpPr/>
            <p:nvPr/>
          </p:nvSpPr>
          <p:spPr>
            <a:xfrm>
              <a:off x="8342222" y="2785586"/>
              <a:ext cx="486605" cy="1630019"/>
            </a:xfrm>
            <a:prstGeom prst="ellipse">
              <a:avLst/>
            </a:prstGeom>
            <a:noFill/>
            <a:ln w="34925">
              <a:solidFill>
                <a:schemeClr val="bg2">
                  <a:lumMod val="50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he-IL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38" name="אליפסה 4">
              <a:extLst>
                <a:ext uri="{FF2B5EF4-FFF2-40B4-BE49-F238E27FC236}">
                  <a16:creationId xmlns:a16="http://schemas.microsoft.com/office/drawing/2014/main" id="{A1B776E5-62FA-91B5-BCD6-E6D542AE6E72}"/>
                </a:ext>
              </a:extLst>
            </p:cNvPr>
            <p:cNvSpPr/>
            <p:nvPr/>
          </p:nvSpPr>
          <p:spPr>
            <a:xfrm>
              <a:off x="9517573" y="2799957"/>
              <a:ext cx="486605" cy="1630019"/>
            </a:xfrm>
            <a:prstGeom prst="ellipse">
              <a:avLst/>
            </a:prstGeom>
            <a:noFill/>
            <a:ln w="34925">
              <a:solidFill>
                <a:schemeClr val="bg2">
                  <a:lumMod val="50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he-IL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39" name="אליפסה 4">
              <a:extLst>
                <a:ext uri="{FF2B5EF4-FFF2-40B4-BE49-F238E27FC236}">
                  <a16:creationId xmlns:a16="http://schemas.microsoft.com/office/drawing/2014/main" id="{E0F178A3-CF9D-C05A-8098-6867912672B0}"/>
                </a:ext>
              </a:extLst>
            </p:cNvPr>
            <p:cNvSpPr/>
            <p:nvPr/>
          </p:nvSpPr>
          <p:spPr>
            <a:xfrm>
              <a:off x="10670416" y="2414246"/>
              <a:ext cx="486605" cy="2382387"/>
            </a:xfrm>
            <a:prstGeom prst="ellipse">
              <a:avLst/>
            </a:prstGeom>
            <a:noFill/>
            <a:ln w="34925">
              <a:solidFill>
                <a:schemeClr val="bg2">
                  <a:lumMod val="50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he-IL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Arial" panose="020B0604020202020204" pitchFamily="34" charset="0"/>
              </a:endParaRPr>
            </a:p>
          </p:txBody>
        </p:sp>
        <p:cxnSp>
          <p:nvCxnSpPr>
            <p:cNvPr id="40" name="מחבר חץ ישר 29">
              <a:extLst>
                <a:ext uri="{FF2B5EF4-FFF2-40B4-BE49-F238E27FC236}">
                  <a16:creationId xmlns:a16="http://schemas.microsoft.com/office/drawing/2014/main" id="{41D08DC5-1391-BB48-4859-25063E31EF77}"/>
                </a:ext>
              </a:extLst>
            </p:cNvPr>
            <p:cNvCxnSpPr>
              <a:cxnSpLocks/>
              <a:stCxn id="33" idx="0"/>
            </p:cNvCxnSpPr>
            <p:nvPr/>
          </p:nvCxnSpPr>
          <p:spPr>
            <a:xfrm flipV="1">
              <a:off x="5087529" y="3920631"/>
              <a:ext cx="3276531" cy="1295162"/>
            </a:xfrm>
            <a:prstGeom prst="straightConnector1">
              <a:avLst/>
            </a:prstGeom>
            <a:ln w="57150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מחבר חץ ישר 29">
              <a:extLst>
                <a:ext uri="{FF2B5EF4-FFF2-40B4-BE49-F238E27FC236}">
                  <a16:creationId xmlns:a16="http://schemas.microsoft.com/office/drawing/2014/main" id="{AEA66AD1-954A-13F6-2EF6-152F2AC9EE3C}"/>
                </a:ext>
              </a:extLst>
            </p:cNvPr>
            <p:cNvCxnSpPr>
              <a:cxnSpLocks/>
              <a:stCxn id="33" idx="0"/>
            </p:cNvCxnSpPr>
            <p:nvPr/>
          </p:nvCxnSpPr>
          <p:spPr>
            <a:xfrm flipV="1">
              <a:off x="5087529" y="3907811"/>
              <a:ext cx="4455234" cy="1307982"/>
            </a:xfrm>
            <a:prstGeom prst="straightConnector1">
              <a:avLst/>
            </a:prstGeom>
            <a:ln w="57150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מחבר חץ ישר 29">
              <a:extLst>
                <a:ext uri="{FF2B5EF4-FFF2-40B4-BE49-F238E27FC236}">
                  <a16:creationId xmlns:a16="http://schemas.microsoft.com/office/drawing/2014/main" id="{E8F97836-647E-5187-5297-60E4369FF4C0}"/>
                </a:ext>
              </a:extLst>
            </p:cNvPr>
            <p:cNvCxnSpPr>
              <a:cxnSpLocks/>
              <a:stCxn id="33" idx="0"/>
            </p:cNvCxnSpPr>
            <p:nvPr/>
          </p:nvCxnSpPr>
          <p:spPr>
            <a:xfrm flipV="1">
              <a:off x="5087529" y="3907811"/>
              <a:ext cx="5641249" cy="1307982"/>
            </a:xfrm>
            <a:prstGeom prst="straightConnector1">
              <a:avLst/>
            </a:prstGeom>
            <a:ln w="57150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1B9D35F1-274C-FC97-10BE-D98A8ABE9643}"/>
              </a:ext>
            </a:extLst>
          </p:cNvPr>
          <p:cNvGrpSpPr/>
          <p:nvPr/>
        </p:nvGrpSpPr>
        <p:grpSpPr>
          <a:xfrm>
            <a:off x="2006904" y="4310313"/>
            <a:ext cx="4133818" cy="2159951"/>
            <a:chOff x="2006904" y="4310313"/>
            <a:chExt cx="4133818" cy="2159951"/>
          </a:xfrm>
        </p:grpSpPr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97AB788D-8764-3D76-E63D-85FAE1974BDC}"/>
                </a:ext>
              </a:extLst>
            </p:cNvPr>
            <p:cNvGrpSpPr/>
            <p:nvPr/>
          </p:nvGrpSpPr>
          <p:grpSpPr>
            <a:xfrm>
              <a:off x="2303489" y="4310313"/>
              <a:ext cx="3837233" cy="1365864"/>
              <a:chOff x="5528606" y="4036927"/>
              <a:chExt cx="3837233" cy="1365864"/>
            </a:xfrm>
          </p:grpSpPr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4B159550-D959-2925-9159-B1B3850E8D72}"/>
                  </a:ext>
                </a:extLst>
              </p:cNvPr>
              <p:cNvSpPr txBox="1"/>
              <p:nvPr/>
            </p:nvSpPr>
            <p:spPr>
              <a:xfrm>
                <a:off x="5528606" y="5028265"/>
                <a:ext cx="2023663" cy="3745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defTabSz="457200">
                  <a:lnSpc>
                    <a:spcPct val="150000"/>
                  </a:lnSpc>
                  <a:spcBef>
                    <a:spcPts val="1000"/>
                  </a:spcBef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</a:pPr>
                <a:r>
                  <a:rPr lang="en-US" sz="1400" dirty="0">
                    <a:ln w="19050">
                      <a:solidFill>
                        <a:schemeClr val="bg1"/>
                      </a:solidFill>
                    </a:ln>
                    <a:solidFill>
                      <a:srgbClr val="000066"/>
                    </a:solidFill>
                    <a:highlight>
                      <a:srgbClr val="FFFF00"/>
                    </a:highlight>
                    <a:latin typeface="+mj-lt"/>
                    <a:ea typeface="+mj-ea"/>
                    <a:cs typeface="+mj-cs"/>
                  </a:rPr>
                  <a:t>Anti-Rectifier</a:t>
                </a:r>
                <a:endParaRPr lang="en-IL" sz="1400" dirty="0">
                  <a:ln w="19050">
                    <a:solidFill>
                      <a:schemeClr val="bg1"/>
                    </a:solidFill>
                  </a:ln>
                  <a:solidFill>
                    <a:srgbClr val="000066"/>
                  </a:solidFill>
                  <a:highlight>
                    <a:srgbClr val="FFFF00"/>
                  </a:highlight>
                  <a:latin typeface="+mj-lt"/>
                  <a:ea typeface="+mj-ea"/>
                  <a:cs typeface="+mj-cs"/>
                </a:endParaRPr>
              </a:p>
            </p:txBody>
          </p:sp>
          <p:cxnSp>
            <p:nvCxnSpPr>
              <p:cNvPr id="61" name="מחבר חץ ישר 29">
                <a:extLst>
                  <a:ext uri="{FF2B5EF4-FFF2-40B4-BE49-F238E27FC236}">
                    <a16:creationId xmlns:a16="http://schemas.microsoft.com/office/drawing/2014/main" id="{211078CD-B30D-9E4C-5E87-9A7867309C83}"/>
                  </a:ext>
                </a:extLst>
              </p:cNvPr>
              <p:cNvCxnSpPr>
                <a:cxnSpLocks/>
                <a:stCxn id="60" idx="0"/>
              </p:cNvCxnSpPr>
              <p:nvPr/>
            </p:nvCxnSpPr>
            <p:spPr>
              <a:xfrm flipH="1" flipV="1">
                <a:off x="6494084" y="4492994"/>
                <a:ext cx="46354" cy="535271"/>
              </a:xfrm>
              <a:prstGeom prst="straightConnector1">
                <a:avLst/>
              </a:prstGeom>
              <a:ln w="57150">
                <a:solidFill>
                  <a:srgbClr val="92D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מחבר חץ ישר 29">
                <a:extLst>
                  <a:ext uri="{FF2B5EF4-FFF2-40B4-BE49-F238E27FC236}">
                    <a16:creationId xmlns:a16="http://schemas.microsoft.com/office/drawing/2014/main" id="{0E36E0A5-F52E-04B0-9768-E092137EB4A6}"/>
                  </a:ext>
                </a:extLst>
              </p:cNvPr>
              <p:cNvCxnSpPr>
                <a:cxnSpLocks/>
                <a:stCxn id="60" idx="0"/>
              </p:cNvCxnSpPr>
              <p:nvPr/>
            </p:nvCxnSpPr>
            <p:spPr>
              <a:xfrm flipV="1">
                <a:off x="6540438" y="4088338"/>
                <a:ext cx="1591576" cy="939927"/>
              </a:xfrm>
              <a:prstGeom prst="straightConnector1">
                <a:avLst/>
              </a:prstGeom>
              <a:ln w="57150">
                <a:solidFill>
                  <a:srgbClr val="92D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מחבר חץ ישר 29">
                <a:extLst>
                  <a:ext uri="{FF2B5EF4-FFF2-40B4-BE49-F238E27FC236}">
                    <a16:creationId xmlns:a16="http://schemas.microsoft.com/office/drawing/2014/main" id="{EEFB04D3-A85D-46B6-0110-6A8E72C0D86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08118" y="4036927"/>
                <a:ext cx="2757721" cy="978202"/>
              </a:xfrm>
              <a:prstGeom prst="straightConnector1">
                <a:avLst/>
              </a:prstGeom>
              <a:ln w="57150">
                <a:solidFill>
                  <a:srgbClr val="92D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1D72B720-0B00-30F3-273E-E634AA61E90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06904" y="5698739"/>
              <a:ext cx="2524125" cy="771525"/>
            </a:xfrm>
            <a:prstGeom prst="rect">
              <a:avLst/>
            </a:prstGeom>
          </p:spPr>
        </p:pic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4F511673-4216-1BD3-0611-A19A89E6AB6D}"/>
              </a:ext>
            </a:extLst>
          </p:cNvPr>
          <p:cNvGrpSpPr/>
          <p:nvPr/>
        </p:nvGrpSpPr>
        <p:grpSpPr>
          <a:xfrm>
            <a:off x="8437953" y="1420393"/>
            <a:ext cx="2251798" cy="2022780"/>
            <a:chOff x="8437953" y="1420393"/>
            <a:chExt cx="2251798" cy="2022780"/>
          </a:xfrm>
        </p:grpSpPr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64B92A5F-1543-25A2-EE71-2A096DBCFD21}"/>
                </a:ext>
              </a:extLst>
            </p:cNvPr>
            <p:cNvGrpSpPr/>
            <p:nvPr/>
          </p:nvGrpSpPr>
          <p:grpSpPr>
            <a:xfrm>
              <a:off x="8437954" y="1420393"/>
              <a:ext cx="2251797" cy="2022780"/>
              <a:chOff x="8437954" y="1420393"/>
              <a:chExt cx="2251797" cy="2022780"/>
            </a:xfrm>
          </p:grpSpPr>
          <p:pic>
            <p:nvPicPr>
              <p:cNvPr id="76" name="Picture 75">
                <a:extLst>
                  <a:ext uri="{FF2B5EF4-FFF2-40B4-BE49-F238E27FC236}">
                    <a16:creationId xmlns:a16="http://schemas.microsoft.com/office/drawing/2014/main" id="{2C5190B6-C874-F7CF-7937-1BA55D9D136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24757" t="-3765"/>
              <a:stretch/>
            </p:blipFill>
            <p:spPr>
              <a:xfrm>
                <a:off x="8437954" y="2979076"/>
                <a:ext cx="1981080" cy="464097"/>
              </a:xfrm>
              <a:prstGeom prst="rect">
                <a:avLst/>
              </a:prstGeom>
            </p:spPr>
          </p:pic>
          <p:grpSp>
            <p:nvGrpSpPr>
              <p:cNvPr id="82" name="Group 81">
                <a:extLst>
                  <a:ext uri="{FF2B5EF4-FFF2-40B4-BE49-F238E27FC236}">
                    <a16:creationId xmlns:a16="http://schemas.microsoft.com/office/drawing/2014/main" id="{41CA23D7-28FE-1B80-A07D-16E88847F974}"/>
                  </a:ext>
                </a:extLst>
              </p:cNvPr>
              <p:cNvGrpSpPr/>
              <p:nvPr/>
            </p:nvGrpSpPr>
            <p:grpSpPr>
              <a:xfrm>
                <a:off x="8741571" y="1420393"/>
                <a:ext cx="1948180" cy="999324"/>
                <a:chOff x="9118431" y="1101004"/>
                <a:chExt cx="1948180" cy="999324"/>
              </a:xfrm>
            </p:grpSpPr>
            <p:pic>
              <p:nvPicPr>
                <p:cNvPr id="80" name="Picture 79">
                  <a:extLst>
                    <a:ext uri="{FF2B5EF4-FFF2-40B4-BE49-F238E27FC236}">
                      <a16:creationId xmlns:a16="http://schemas.microsoft.com/office/drawing/2014/main" id="{5409DC1F-5430-04A7-162F-C401282EE13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187351" y="1448476"/>
                  <a:ext cx="1709931" cy="651852"/>
                </a:xfrm>
                <a:prstGeom prst="rect">
                  <a:avLst/>
                </a:prstGeom>
                <a:ln w="57150">
                  <a:solidFill>
                    <a:srgbClr val="FFFF00"/>
                  </a:solidFill>
                </a:ln>
              </p:spPr>
            </p:pic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D5E1D6BD-1C1F-7269-54A2-51FCAA007C46}"/>
                    </a:ext>
                  </a:extLst>
                </p:cNvPr>
                <p:cNvSpPr txBox="1"/>
                <p:nvPr/>
              </p:nvSpPr>
              <p:spPr>
                <a:xfrm>
                  <a:off x="9118431" y="1101004"/>
                  <a:ext cx="1948180" cy="31406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 defTabSz="457200">
                    <a:lnSpc>
                      <a:spcPct val="150000"/>
                    </a:lnSpc>
                    <a:spcBef>
                      <a:spcPts val="1000"/>
                    </a:spcBef>
                    <a:buClr>
                      <a:schemeClr val="accent1">
                        <a:lumMod val="60000"/>
                        <a:lumOff val="40000"/>
                      </a:schemeClr>
                    </a:buClr>
                    <a:buSzPct val="80000"/>
                  </a:pPr>
                  <a:r>
                    <a:rPr lang="en-US" sz="1100" dirty="0">
                      <a:ln w="19050">
                        <a:solidFill>
                          <a:schemeClr val="bg1"/>
                        </a:solidFill>
                      </a:ln>
                      <a:solidFill>
                        <a:srgbClr val="000066"/>
                      </a:solidFill>
                      <a:highlight>
                        <a:srgbClr val="FFFF00"/>
                      </a:highlight>
                      <a:latin typeface="+mj-lt"/>
                      <a:ea typeface="+mj-ea"/>
                      <a:cs typeface="+mj-cs"/>
                    </a:rPr>
                    <a:t>Optimization Problem</a:t>
                  </a:r>
                  <a:endParaRPr lang="en-IL" sz="1100" dirty="0">
                    <a:ln w="19050">
                      <a:solidFill>
                        <a:schemeClr val="bg1"/>
                      </a:solidFill>
                    </a:ln>
                    <a:solidFill>
                      <a:srgbClr val="000066"/>
                    </a:solidFill>
                    <a:highlight>
                      <a:srgbClr val="FFFF00"/>
                    </a:highlight>
                    <a:latin typeface="+mj-lt"/>
                    <a:ea typeface="+mj-ea"/>
                    <a:cs typeface="+mj-cs"/>
                  </a:endParaRPr>
                </a:p>
              </p:txBody>
            </p:sp>
          </p:grpSp>
        </p:grp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602732BD-C0BE-30C0-103A-AF62EE0998A3}"/>
                </a:ext>
              </a:extLst>
            </p:cNvPr>
            <p:cNvSpPr txBox="1"/>
            <p:nvPr/>
          </p:nvSpPr>
          <p:spPr>
            <a:xfrm>
              <a:off x="8437953" y="2575854"/>
              <a:ext cx="1981081" cy="430887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sz="1100" dirty="0">
                  <a:ln w="19050">
                    <a:solidFill>
                      <a:schemeClr val="bg1"/>
                    </a:solidFill>
                  </a:ln>
                  <a:solidFill>
                    <a:srgbClr val="000066"/>
                  </a:solidFill>
                  <a:latin typeface="+mj-lt"/>
                  <a:ea typeface="+mj-ea"/>
                  <a:cs typeface="+mj-cs"/>
                </a:rPr>
                <a:t>Penalizing deviations</a:t>
              </a:r>
              <a:br>
                <a:rPr lang="en-US" sz="1100" dirty="0">
                  <a:ln w="19050">
                    <a:solidFill>
                      <a:schemeClr val="bg1"/>
                    </a:solidFill>
                  </a:ln>
                  <a:solidFill>
                    <a:srgbClr val="000066"/>
                  </a:solidFill>
                  <a:latin typeface="+mj-lt"/>
                  <a:ea typeface="+mj-ea"/>
                  <a:cs typeface="+mj-cs"/>
                </a:rPr>
              </a:br>
              <a:r>
                <a:rPr lang="en-US" sz="1100" dirty="0">
                  <a:ln w="19050">
                    <a:solidFill>
                      <a:schemeClr val="bg1"/>
                    </a:solidFill>
                  </a:ln>
                  <a:solidFill>
                    <a:srgbClr val="000066"/>
                  </a:solidFill>
                  <a:latin typeface="+mj-lt"/>
                  <a:ea typeface="+mj-ea"/>
                  <a:cs typeface="+mj-cs"/>
                </a:rPr>
                <a:t> from unity gain</a:t>
              </a:r>
              <a:endParaRPr lang="en-IL" sz="1100" dirty="0">
                <a:ln w="19050">
                  <a:solidFill>
                    <a:schemeClr val="bg1"/>
                  </a:solidFill>
                </a:ln>
                <a:solidFill>
                  <a:srgbClr val="000066"/>
                </a:solidFill>
                <a:latin typeface="+mj-lt"/>
                <a:ea typeface="+mj-ea"/>
                <a:cs typeface="+mj-cs"/>
              </a:endParaRPr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509A86FC-F3D2-7893-F031-2C26BC6BBB36}"/>
              </a:ext>
            </a:extLst>
          </p:cNvPr>
          <p:cNvGrpSpPr/>
          <p:nvPr/>
        </p:nvGrpSpPr>
        <p:grpSpPr>
          <a:xfrm>
            <a:off x="8724127" y="4085140"/>
            <a:ext cx="3412039" cy="2361557"/>
            <a:chOff x="8724127" y="4085140"/>
            <a:chExt cx="3412039" cy="2361557"/>
          </a:xfrm>
        </p:grpSpPr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FE3E3661-D85E-B5B1-36D4-89B644CCC8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15721"/>
            <a:stretch/>
          </p:blipFill>
          <p:spPr>
            <a:xfrm>
              <a:off x="8724127" y="4491686"/>
              <a:ext cx="3412039" cy="955915"/>
            </a:xfrm>
            <a:prstGeom prst="rect">
              <a:avLst/>
            </a:prstGeom>
          </p:spPr>
        </p:pic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B62DEE66-DC76-7A5F-6DB0-C871AC8AE1B5}"/>
                </a:ext>
              </a:extLst>
            </p:cNvPr>
            <p:cNvGrpSpPr/>
            <p:nvPr/>
          </p:nvGrpSpPr>
          <p:grpSpPr>
            <a:xfrm>
              <a:off x="9728820" y="5369456"/>
              <a:ext cx="2023663" cy="1077241"/>
              <a:chOff x="5532650" y="2196363"/>
              <a:chExt cx="2023663" cy="1077241"/>
            </a:xfrm>
          </p:grpSpPr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C2FE06AE-10C9-659D-24DC-1AAAE90A17DB}"/>
                  </a:ext>
                </a:extLst>
              </p:cNvPr>
              <p:cNvSpPr txBox="1"/>
              <p:nvPr/>
            </p:nvSpPr>
            <p:spPr>
              <a:xfrm>
                <a:off x="5532650" y="2196363"/>
                <a:ext cx="2023663" cy="3140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defTabSz="457200">
                  <a:lnSpc>
                    <a:spcPct val="150000"/>
                  </a:lnSpc>
                  <a:spcBef>
                    <a:spcPts val="1000"/>
                  </a:spcBef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</a:pPr>
                <a:r>
                  <a:rPr lang="en-US" sz="1100" dirty="0">
                    <a:ln w="19050">
                      <a:solidFill>
                        <a:schemeClr val="bg1"/>
                      </a:solidFill>
                    </a:ln>
                    <a:solidFill>
                      <a:srgbClr val="000066"/>
                    </a:solidFill>
                    <a:highlight>
                      <a:srgbClr val="00FF00"/>
                    </a:highlight>
                    <a:latin typeface="+mj-lt"/>
                    <a:ea typeface="+mj-ea"/>
                    <a:cs typeface="+mj-cs"/>
                  </a:rPr>
                  <a:t>Optimal Solution</a:t>
                </a:r>
                <a:endParaRPr lang="en-IL" sz="1100" dirty="0">
                  <a:ln w="19050">
                    <a:solidFill>
                      <a:schemeClr val="bg1"/>
                    </a:solidFill>
                  </a:ln>
                  <a:solidFill>
                    <a:srgbClr val="000066"/>
                  </a:solidFill>
                  <a:highlight>
                    <a:srgbClr val="00FF00"/>
                  </a:highlight>
                  <a:latin typeface="+mj-lt"/>
                  <a:ea typeface="+mj-ea"/>
                  <a:cs typeface="+mj-cs"/>
                </a:endParaRPr>
              </a:p>
            </p:txBody>
          </p:sp>
          <p:pic>
            <p:nvPicPr>
              <p:cNvPr id="89" name="Picture 88">
                <a:extLst>
                  <a:ext uri="{FF2B5EF4-FFF2-40B4-BE49-F238E27FC236}">
                    <a16:creationId xmlns:a16="http://schemas.microsoft.com/office/drawing/2014/main" id="{E2E460E2-80C1-0CF7-0400-CA805952DA5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714933" y="2503084"/>
                <a:ext cx="1611672" cy="770520"/>
              </a:xfrm>
              <a:prstGeom prst="rect">
                <a:avLst/>
              </a:prstGeom>
              <a:ln w="57150">
                <a:solidFill>
                  <a:srgbClr val="00B050"/>
                </a:solidFill>
              </a:ln>
            </p:spPr>
          </p:pic>
        </p:grp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5E2995A6-8482-1C92-D5F7-35FFB025631F}"/>
                </a:ext>
              </a:extLst>
            </p:cNvPr>
            <p:cNvSpPr txBox="1"/>
            <p:nvPr/>
          </p:nvSpPr>
          <p:spPr>
            <a:xfrm>
              <a:off x="8738885" y="4085140"/>
              <a:ext cx="3397281" cy="430887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sz="1100" dirty="0">
                  <a:ln w="19050">
                    <a:solidFill>
                      <a:schemeClr val="bg1"/>
                    </a:solidFill>
                  </a:ln>
                  <a:solidFill>
                    <a:srgbClr val="000066"/>
                  </a:solidFill>
                  <a:latin typeface="+mj-lt"/>
                  <a:ea typeface="+mj-ea"/>
                  <a:cs typeface="+mj-cs"/>
                </a:rPr>
                <a:t>Signed-mean-squared-logarithmic error (SMSLE) </a:t>
              </a:r>
              <a:endParaRPr lang="en-IL" sz="1100" dirty="0">
                <a:ln w="19050">
                  <a:solidFill>
                    <a:schemeClr val="bg1"/>
                  </a:solidFill>
                </a:ln>
                <a:solidFill>
                  <a:srgbClr val="000066"/>
                </a:solidFill>
                <a:latin typeface="+mj-lt"/>
                <a:ea typeface="+mj-ea"/>
                <a:cs typeface="+mj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97328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305B05CA-E185-3E2E-BE2F-DF341AA6EB7B}"/>
              </a:ext>
            </a:extLst>
          </p:cNvPr>
          <p:cNvSpPr txBox="1"/>
          <p:nvPr/>
        </p:nvSpPr>
        <p:spPr>
          <a:xfrm>
            <a:off x="624998" y="78030"/>
            <a:ext cx="1053074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1" i="0" u="none" strike="noStrike" kern="1200" cap="all" spc="0" normalizeH="0" baseline="0" noProof="0" dirty="0">
                <a:ln w="28575">
                  <a:solidFill>
                    <a:srgbClr val="000066"/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ABLE - Adaptive Beamforming by deep Learning</a:t>
            </a:r>
            <a:endParaRPr kumimoji="0" lang="en-US" sz="3600" b="1" i="0" u="none" strike="noStrike" kern="1200" cap="all" spc="0" normalizeH="0" baseline="0" noProof="0" dirty="0">
              <a:ln w="28575">
                <a:solidFill>
                  <a:srgbClr val="000066"/>
                </a:solidFill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80FBF5A7-388E-7D34-60A4-9F2D35B470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816" y="2077243"/>
            <a:ext cx="10515600" cy="4351338"/>
          </a:xfrm>
        </p:spPr>
        <p:txBody>
          <a:bodyPr>
            <a:normAutofit/>
          </a:bodyPr>
          <a:lstStyle/>
          <a:p>
            <a:pPr lvl="1" indent="-342900" algn="l" rtl="0">
              <a:buClr>
                <a:srgbClr val="B31166">
                  <a:lumMod val="60000"/>
                  <a:lumOff val="40000"/>
                </a:srgbClr>
              </a:buClr>
              <a:defRPr/>
            </a:pPr>
            <a:endParaRPr lang="en-US" dirty="0">
              <a:ln w="19050">
                <a:solidFill>
                  <a:schemeClr val="bg1"/>
                </a:solidFill>
              </a:ln>
              <a:solidFill>
                <a:srgbClr val="000066"/>
              </a:solidFill>
            </a:endParaRPr>
          </a:p>
          <a:p>
            <a:pPr lvl="1" indent="-342900" algn="l" rtl="0">
              <a:buClr>
                <a:srgbClr val="B31166">
                  <a:lumMod val="60000"/>
                  <a:lumOff val="40000"/>
                </a:srgbClr>
              </a:buClr>
              <a:defRPr/>
            </a:pPr>
            <a:endParaRPr lang="en-US" dirty="0">
              <a:ln w="19050">
                <a:solidFill>
                  <a:schemeClr val="bg1"/>
                </a:solidFill>
              </a:ln>
              <a:solidFill>
                <a:srgbClr val="000066"/>
              </a:solidFill>
            </a:endParaRPr>
          </a:p>
          <a:p>
            <a:pPr lvl="1" indent="-342900" algn="l" rtl="0">
              <a:buClr>
                <a:srgbClr val="B31166">
                  <a:lumMod val="60000"/>
                  <a:lumOff val="40000"/>
                </a:srgbClr>
              </a:buClr>
              <a:defRPr/>
            </a:pPr>
            <a:endParaRPr lang="en-US" dirty="0">
              <a:ln w="19050">
                <a:solidFill>
                  <a:schemeClr val="bg1"/>
                </a:solidFill>
              </a:ln>
              <a:solidFill>
                <a:srgbClr val="000066"/>
              </a:solidFill>
            </a:endParaRPr>
          </a:p>
          <a:p>
            <a:pPr lvl="1" indent="-342900" algn="l" rtl="0">
              <a:buClr>
                <a:srgbClr val="B31166">
                  <a:lumMod val="60000"/>
                  <a:lumOff val="40000"/>
                </a:srgbClr>
              </a:buClr>
              <a:defRPr/>
            </a:pPr>
            <a:endParaRPr lang="en-US" dirty="0">
              <a:ln w="19050">
                <a:solidFill>
                  <a:schemeClr val="bg1"/>
                </a:solidFill>
              </a:ln>
              <a:solidFill>
                <a:srgbClr val="000066"/>
              </a:solidFill>
            </a:endParaRPr>
          </a:p>
          <a:p>
            <a:pPr marL="400050" lvl="1" indent="0" algn="l" rtl="0">
              <a:buClr>
                <a:srgbClr val="B31166">
                  <a:lumMod val="60000"/>
                  <a:lumOff val="40000"/>
                </a:srgbClr>
              </a:buClr>
              <a:buNone/>
              <a:defRPr/>
            </a:pPr>
            <a:endParaRPr lang="en-US" dirty="0">
              <a:ln w="19050">
                <a:solidFill>
                  <a:schemeClr val="bg1"/>
                </a:solidFill>
              </a:ln>
              <a:solidFill>
                <a:srgbClr val="000066"/>
              </a:solidFill>
            </a:endParaRPr>
          </a:p>
          <a:p>
            <a:pPr marL="400050" lvl="1" indent="0" algn="l" rtl="0">
              <a:buClr>
                <a:srgbClr val="B31166">
                  <a:lumMod val="60000"/>
                  <a:lumOff val="40000"/>
                </a:srgbClr>
              </a:buClr>
              <a:buNone/>
              <a:defRPr/>
            </a:pPr>
            <a:endParaRPr lang="en-US" dirty="0">
              <a:ln w="19050">
                <a:solidFill>
                  <a:schemeClr val="bg1"/>
                </a:solidFill>
              </a:ln>
              <a:solidFill>
                <a:srgbClr val="000066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9E0A935-57C4-5F6F-8C63-B0EF3A8E1068}"/>
              </a:ext>
            </a:extLst>
          </p:cNvPr>
          <p:cNvGrpSpPr/>
          <p:nvPr/>
        </p:nvGrpSpPr>
        <p:grpSpPr>
          <a:xfrm>
            <a:off x="1337710" y="887808"/>
            <a:ext cx="8917186" cy="5082383"/>
            <a:chOff x="2014375" y="902781"/>
            <a:chExt cx="7692520" cy="3336288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C1B1C0AE-65B8-20B7-EC32-F4CE64E6FA04}"/>
                </a:ext>
              </a:extLst>
            </p:cNvPr>
            <p:cNvGrpSpPr/>
            <p:nvPr/>
          </p:nvGrpSpPr>
          <p:grpSpPr>
            <a:xfrm>
              <a:off x="2014375" y="902781"/>
              <a:ext cx="7692520" cy="3336288"/>
              <a:chOff x="2014375" y="902781"/>
              <a:chExt cx="7692520" cy="3336288"/>
            </a:xfrm>
          </p:grpSpPr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E7D4850B-CCAE-B315-935D-83EF5B35B2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14375" y="902781"/>
                <a:ext cx="7692520" cy="3263398"/>
              </a:xfrm>
              <a:prstGeom prst="rect">
                <a:avLst/>
              </a:prstGeom>
            </p:spPr>
          </p:pic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8F59A6AD-2D53-21D2-E7AF-E1C2DF0CCB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171102" y="3086196"/>
                <a:ext cx="3212053" cy="1152873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12700" cap="sq">
                <a:solidFill>
                  <a:schemeClr val="accent1"/>
                </a:solidFill>
                <a:miter lim="800000"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</p:spPr>
          </p:pic>
        </p:grpSp>
        <p:cxnSp>
          <p:nvCxnSpPr>
            <p:cNvPr id="14" name="Connector: Elbow 13">
              <a:extLst>
                <a:ext uri="{FF2B5EF4-FFF2-40B4-BE49-F238E27FC236}">
                  <a16:creationId xmlns:a16="http://schemas.microsoft.com/office/drawing/2014/main" id="{41A9AA2B-2E9C-C663-E443-1740A330355D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5739841" y="3152823"/>
              <a:ext cx="520604" cy="387350"/>
            </a:xfrm>
            <a:prstGeom prst="bentConnector3">
              <a:avLst>
                <a:gd name="adj1" fmla="val -9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ctor: Elbow 16">
              <a:extLst>
                <a:ext uri="{FF2B5EF4-FFF2-40B4-BE49-F238E27FC236}">
                  <a16:creationId xmlns:a16="http://schemas.microsoft.com/office/drawing/2014/main" id="{682F4895-3C60-26F3-E9BC-8865314267A1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6092246" y="3676110"/>
              <a:ext cx="421898" cy="161928"/>
            </a:xfrm>
            <a:prstGeom prst="bentConnector3">
              <a:avLst>
                <a:gd name="adj1" fmla="val 100233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338510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515A6A65-30B5-AD13-AC9A-9E56456CCB2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1232" y="913370"/>
                <a:ext cx="11129536" cy="1014822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r" defTabSz="457200" rtl="1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20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  <a:lvl2pPr marL="742950" indent="-285750" algn="r" defTabSz="457200" rtl="1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8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2pPr>
                <a:lvl3pPr marL="1143000" indent="-228600" algn="r" defTabSz="457200" rtl="1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6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3pPr>
                <a:lvl4pPr marL="1600200" indent="-228600" algn="r" defTabSz="457200" rtl="1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4pPr>
                <a:lvl5pPr marL="2057400" indent="-228600" algn="r" defTabSz="457200" rtl="1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5pPr>
                <a:lvl6pPr marL="2514600" indent="-228600" algn="r" defTabSz="457200" rtl="1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6pPr>
                <a:lvl7pPr marL="2971800" indent="-228600" algn="r" defTabSz="457200" rtl="1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7pPr>
                <a:lvl8pPr marL="3429000" indent="-228600" algn="r" defTabSz="457200" rtl="1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8pPr>
                <a:lvl9pPr marL="3886200" indent="-228600" algn="r" defTabSz="457200" rtl="1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9pPr>
              </a:lstStyle>
              <a:p>
                <a:pPr algn="l" rtl="0">
                  <a:buClr>
                    <a:srgbClr val="B31166">
                      <a:lumMod val="60000"/>
                      <a:lumOff val="40000"/>
                    </a:srgbClr>
                  </a:buClr>
                  <a:defRPr/>
                </a:pPr>
                <a:r>
                  <a:rPr lang="en-GB" sz="2200" dirty="0">
                    <a:ln w="19050">
                      <a:solidFill>
                        <a:schemeClr val="bg1"/>
                      </a:solidFill>
                    </a:ln>
                    <a:solidFill>
                      <a:srgbClr val="000066"/>
                    </a:solidFill>
                  </a:rPr>
                  <a:t>Computationally efficient</a:t>
                </a:r>
              </a:p>
              <a:p>
                <a:pPr lvl="1" algn="l" rtl="0">
                  <a:buClr>
                    <a:srgbClr val="B31166">
                      <a:lumMod val="60000"/>
                      <a:lumOff val="40000"/>
                    </a:srgbClr>
                  </a:buClr>
                  <a:defRPr/>
                </a:pPr>
                <a:r>
                  <a:rPr lang="en-GB" sz="2000" dirty="0">
                    <a:ln w="19050">
                      <a:solidFill>
                        <a:schemeClr val="bg1"/>
                      </a:solidFill>
                    </a:ln>
                    <a:solidFill>
                      <a:srgbClr val="000066"/>
                    </a:solidFill>
                  </a:rPr>
                  <a:t>MVDR ~ 𝑂(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2000" i="1" dirty="0" smtClean="0">
                            <a:ln w="19050">
                              <a:solidFill>
                                <a:schemeClr val="bg1"/>
                              </a:solidFill>
                            </a:ln>
                            <a:solidFill>
                              <a:srgbClr val="000066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000" i="1" dirty="0" smtClean="0">
                            <a:ln w="19050">
                              <a:solidFill>
                                <a:schemeClr val="bg1"/>
                              </a:solidFill>
                            </a:ln>
                            <a:solidFill>
                              <a:srgbClr val="000066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en-GB" sz="2000" i="1" dirty="0" smtClean="0">
                            <a:ln w="19050">
                              <a:solidFill>
                                <a:schemeClr val="bg1"/>
                              </a:solidFill>
                            </a:ln>
                            <a:solidFill>
                              <a:srgbClr val="000066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GB" sz="2000" dirty="0">
                    <a:ln w="19050">
                      <a:solidFill>
                        <a:schemeClr val="bg1"/>
                      </a:solidFill>
                    </a:ln>
                    <a:solidFill>
                      <a:srgbClr val="000066"/>
                    </a:solidFill>
                  </a:rPr>
                  <a:t>),  ABLE ~ 𝑂(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2000" i="1" dirty="0" smtClean="0">
                            <a:ln w="19050">
                              <a:solidFill>
                                <a:schemeClr val="bg1"/>
                              </a:solidFill>
                            </a:ln>
                            <a:solidFill>
                              <a:srgbClr val="000066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000" i="1" dirty="0" smtClean="0">
                            <a:ln w="19050">
                              <a:solidFill>
                                <a:schemeClr val="bg1"/>
                              </a:solidFill>
                            </a:ln>
                            <a:solidFill>
                              <a:srgbClr val="000066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en-GB" sz="2000" i="1" dirty="0" smtClean="0">
                            <a:ln w="19050">
                              <a:solidFill>
                                <a:schemeClr val="bg1"/>
                              </a:solidFill>
                            </a:ln>
                            <a:solidFill>
                              <a:srgbClr val="000066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GB" sz="2000" dirty="0">
                    <a:ln w="19050">
                      <a:solidFill>
                        <a:schemeClr val="bg1"/>
                      </a:solidFill>
                    </a:ln>
                    <a:solidFill>
                      <a:srgbClr val="000066"/>
                    </a:solidFill>
                  </a:rPr>
                  <a:t>)</a:t>
                </a:r>
              </a:p>
              <a:p>
                <a:pPr algn="l" rtl="0">
                  <a:buClr>
                    <a:srgbClr val="B31166">
                      <a:lumMod val="60000"/>
                      <a:lumOff val="40000"/>
                    </a:srgbClr>
                  </a:buClr>
                  <a:defRPr/>
                </a:pPr>
                <a:endParaRPr lang="en-GB" sz="2200" dirty="0">
                  <a:ln w="19050">
                    <a:solidFill>
                      <a:schemeClr val="bg1"/>
                    </a:solidFill>
                  </a:ln>
                  <a:solidFill>
                    <a:srgbClr val="000066"/>
                  </a:solidFill>
                </a:endParaRPr>
              </a:p>
              <a:p>
                <a:pPr marL="400050" lvl="1" indent="0" algn="l" rtl="0">
                  <a:buClr>
                    <a:srgbClr val="B31166">
                      <a:lumMod val="60000"/>
                      <a:lumOff val="40000"/>
                    </a:srgbClr>
                  </a:buClr>
                  <a:buNone/>
                  <a:defRPr/>
                </a:pPr>
                <a:endParaRPr lang="en-GB" sz="2000" dirty="0">
                  <a:ln w="19050">
                    <a:solidFill>
                      <a:schemeClr val="bg1"/>
                    </a:solidFill>
                  </a:ln>
                  <a:solidFill>
                    <a:srgbClr val="000066"/>
                  </a:solidFill>
                </a:endParaRPr>
              </a:p>
              <a:p>
                <a:pPr lvl="1" indent="-342900" algn="l" rtl="0">
                  <a:buClr>
                    <a:srgbClr val="B31166">
                      <a:lumMod val="60000"/>
                      <a:lumOff val="40000"/>
                    </a:srgbClr>
                  </a:buClr>
                  <a:defRPr/>
                </a:pPr>
                <a:endParaRPr lang="en-GB" sz="2000" dirty="0">
                  <a:ln w="19050">
                    <a:solidFill>
                      <a:schemeClr val="bg1"/>
                    </a:solidFill>
                  </a:ln>
                  <a:solidFill>
                    <a:srgbClr val="000066"/>
                  </a:solidFill>
                </a:endParaRPr>
              </a:p>
              <a:p>
                <a:pPr lvl="1" indent="-342900" algn="l" rtl="0">
                  <a:buClr>
                    <a:srgbClr val="B31166">
                      <a:lumMod val="60000"/>
                      <a:lumOff val="40000"/>
                    </a:srgbClr>
                  </a:buClr>
                  <a:defRPr/>
                </a:pPr>
                <a:endParaRPr lang="en-GB" sz="2000" dirty="0">
                  <a:ln w="19050">
                    <a:solidFill>
                      <a:schemeClr val="bg1"/>
                    </a:solidFill>
                  </a:ln>
                  <a:solidFill>
                    <a:srgbClr val="000066"/>
                  </a:solidFill>
                </a:endParaRPr>
              </a:p>
              <a:p>
                <a:pPr lvl="1" indent="-342900" algn="l" rtl="0">
                  <a:buClr>
                    <a:srgbClr val="B31166">
                      <a:lumMod val="60000"/>
                      <a:lumOff val="40000"/>
                    </a:srgbClr>
                  </a:buClr>
                  <a:defRPr/>
                </a:pPr>
                <a:endParaRPr lang="en-GB" sz="2000" dirty="0">
                  <a:ln w="19050">
                    <a:solidFill>
                      <a:schemeClr val="bg1"/>
                    </a:solidFill>
                  </a:ln>
                  <a:solidFill>
                    <a:srgbClr val="000066"/>
                  </a:solidFill>
                </a:endParaRPr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515A6A65-30B5-AD13-AC9A-9E56456CCB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232" y="913370"/>
                <a:ext cx="11129536" cy="101482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305B05CA-E185-3E2E-BE2F-DF341AA6EB7B}"/>
              </a:ext>
            </a:extLst>
          </p:cNvPr>
          <p:cNvSpPr txBox="1"/>
          <p:nvPr/>
        </p:nvSpPr>
        <p:spPr>
          <a:xfrm>
            <a:off x="624998" y="78030"/>
            <a:ext cx="1053074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1" i="0" u="none" strike="noStrike" kern="1200" cap="all" spc="0" normalizeH="0" baseline="0" noProof="0" dirty="0">
                <a:ln w="28575">
                  <a:solidFill>
                    <a:srgbClr val="000066"/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ABLE - Adaptive Beamforming by deep Learning</a:t>
            </a:r>
            <a:endParaRPr kumimoji="0" lang="en-US" sz="3600" b="1" i="0" u="none" strike="noStrike" kern="1200" cap="all" spc="0" normalizeH="0" baseline="0" noProof="0" dirty="0">
              <a:ln w="28575">
                <a:solidFill>
                  <a:srgbClr val="000066"/>
                </a:solidFill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AACC3242-9E60-1E8D-D411-97AEDF882D72}"/>
              </a:ext>
            </a:extLst>
          </p:cNvPr>
          <p:cNvSpPr txBox="1"/>
          <p:nvPr/>
        </p:nvSpPr>
        <p:spPr>
          <a:xfrm>
            <a:off x="0" y="6505228"/>
            <a:ext cx="627697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indent="-342900" algn="l" rtl="0">
              <a:buClr>
                <a:srgbClr val="B31166">
                  <a:lumMod val="60000"/>
                  <a:lumOff val="40000"/>
                </a:srgbClr>
              </a:buClr>
              <a:defRPr/>
            </a:pPr>
            <a:r>
              <a:rPr lang="en-GB" sz="1050" dirty="0">
                <a:ln w="19050">
                  <a:solidFill>
                    <a:schemeClr val="bg1"/>
                  </a:solidFill>
                </a:ln>
                <a:solidFill>
                  <a:srgbClr val="000066"/>
                </a:solidFill>
              </a:rPr>
              <a:t>Taken from Article “Model Based Deep Learning”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575FAD7-DB40-0424-2E4E-C4D5915120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5871" y="2660588"/>
            <a:ext cx="5766970" cy="1087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3687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7E5DE-4B0D-09F3-CFBE-9387D5428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3171" y="1371600"/>
            <a:ext cx="8825657" cy="1348740"/>
          </a:xfrm>
        </p:spPr>
        <p:txBody>
          <a:bodyPr>
            <a:normAutofit fontScale="90000"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800" b="1" i="0" u="none" strike="noStrike" kern="1200" cap="all" spc="0" normalizeH="0" baseline="0" noProof="0" dirty="0">
                <a:ln w="28575">
                  <a:solidFill>
                    <a:srgbClr val="000066"/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Ultrasound</a:t>
            </a:r>
          </a:p>
        </p:txBody>
      </p:sp>
    </p:spTree>
    <p:extLst>
      <p:ext uri="{BB962C8B-B14F-4D97-AF65-F5344CB8AC3E}">
        <p14:creationId xmlns:p14="http://schemas.microsoft.com/office/powerpoint/2010/main" val="38681188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15A6A65-30B5-AD13-AC9A-9E56456CCB23}"/>
              </a:ext>
            </a:extLst>
          </p:cNvPr>
          <p:cNvSpPr txBox="1">
            <a:spLocks/>
          </p:cNvSpPr>
          <p:nvPr/>
        </p:nvSpPr>
        <p:spPr>
          <a:xfrm>
            <a:off x="413477" y="810424"/>
            <a:ext cx="11129536" cy="5866601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r" defTabSz="457200" rtl="1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r" defTabSz="457200" rtl="1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r" defTabSz="457200" rtl="1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r" defTabSz="457200" rtl="1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r" defTabSz="457200" rtl="1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r" defTabSz="457200" rtl="1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r" defTabSz="457200" rtl="1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r" defTabSz="457200" rtl="1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r" defTabSz="457200" rtl="1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lvl="1" indent="-342900" algn="l" rtl="0">
              <a:buClr>
                <a:srgbClr val="B31166">
                  <a:lumMod val="60000"/>
                  <a:lumOff val="40000"/>
                </a:srgbClr>
              </a:buClr>
              <a:defRPr/>
            </a:pPr>
            <a:endParaRPr lang="en-US" dirty="0">
              <a:ln w="19050">
                <a:solidFill>
                  <a:schemeClr val="bg1"/>
                </a:solidFill>
              </a:ln>
              <a:solidFill>
                <a:srgbClr val="000066"/>
              </a:solidFill>
            </a:endParaRPr>
          </a:p>
          <a:p>
            <a:pPr lvl="1" indent="-342900" algn="l" rtl="0">
              <a:buClr>
                <a:srgbClr val="B31166">
                  <a:lumMod val="60000"/>
                  <a:lumOff val="40000"/>
                </a:srgbClr>
              </a:buClr>
              <a:defRPr/>
            </a:pPr>
            <a:endParaRPr lang="en-US" dirty="0">
              <a:ln w="19050">
                <a:solidFill>
                  <a:schemeClr val="bg1"/>
                </a:solidFill>
              </a:ln>
              <a:solidFill>
                <a:srgbClr val="000066"/>
              </a:solidFill>
            </a:endParaRPr>
          </a:p>
          <a:p>
            <a:pPr lvl="1" indent="-342900" algn="l" rtl="0">
              <a:buClr>
                <a:srgbClr val="B31166">
                  <a:lumMod val="60000"/>
                  <a:lumOff val="40000"/>
                </a:srgbClr>
              </a:buClr>
              <a:defRPr/>
            </a:pPr>
            <a:endParaRPr lang="en-US" dirty="0">
              <a:ln w="19050">
                <a:solidFill>
                  <a:schemeClr val="bg1"/>
                </a:solidFill>
              </a:ln>
              <a:solidFill>
                <a:srgbClr val="000066"/>
              </a:solidFill>
            </a:endParaRPr>
          </a:p>
          <a:p>
            <a:pPr lvl="1" indent="-342900" algn="l" rtl="0">
              <a:buClr>
                <a:srgbClr val="B31166">
                  <a:lumMod val="60000"/>
                  <a:lumOff val="40000"/>
                </a:srgbClr>
              </a:buClr>
              <a:defRPr/>
            </a:pPr>
            <a:endParaRPr lang="en-US" dirty="0">
              <a:ln w="19050">
                <a:solidFill>
                  <a:schemeClr val="bg1"/>
                </a:solidFill>
              </a:ln>
              <a:solidFill>
                <a:srgbClr val="000066"/>
              </a:solidFill>
            </a:endParaRPr>
          </a:p>
          <a:p>
            <a:pPr lvl="1" indent="-342900" algn="l" rtl="0">
              <a:buClr>
                <a:srgbClr val="B31166">
                  <a:lumMod val="60000"/>
                  <a:lumOff val="40000"/>
                </a:srgbClr>
              </a:buClr>
              <a:defRPr/>
            </a:pPr>
            <a:r>
              <a:rPr lang="en-US" dirty="0">
                <a:ln w="19050">
                  <a:solidFill>
                    <a:schemeClr val="bg1"/>
                  </a:solidFill>
                </a:ln>
                <a:solidFill>
                  <a:srgbClr val="000066"/>
                </a:solidFill>
              </a:rPr>
              <a:t>Image Loss: signed-mean-squared-logarithmic error (SMSLE) – </a:t>
            </a:r>
          </a:p>
          <a:p>
            <a:pPr lvl="1" indent="-342900" algn="l" rtl="0">
              <a:buClr>
                <a:srgbClr val="B31166">
                  <a:lumMod val="60000"/>
                  <a:lumOff val="40000"/>
                </a:srgbClr>
              </a:buClr>
              <a:defRPr/>
            </a:pPr>
            <a:endParaRPr lang="en-US" dirty="0">
              <a:ln w="19050">
                <a:solidFill>
                  <a:schemeClr val="bg1"/>
                </a:solidFill>
              </a:ln>
              <a:solidFill>
                <a:srgbClr val="000066"/>
              </a:solidFill>
            </a:endParaRPr>
          </a:p>
          <a:p>
            <a:pPr lvl="1" indent="-342900" algn="l" rtl="0">
              <a:buClr>
                <a:srgbClr val="B31166">
                  <a:lumMod val="60000"/>
                  <a:lumOff val="40000"/>
                </a:srgbClr>
              </a:buClr>
              <a:defRPr/>
            </a:pPr>
            <a:endParaRPr lang="en-US" dirty="0">
              <a:ln w="19050">
                <a:solidFill>
                  <a:schemeClr val="bg1"/>
                </a:solidFill>
              </a:ln>
              <a:solidFill>
                <a:srgbClr val="000066"/>
              </a:solidFill>
            </a:endParaRPr>
          </a:p>
          <a:p>
            <a:pPr lvl="1" indent="-342900" algn="l" rtl="0">
              <a:buClr>
                <a:srgbClr val="B31166">
                  <a:lumMod val="60000"/>
                  <a:lumOff val="40000"/>
                </a:srgbClr>
              </a:buClr>
              <a:defRPr/>
            </a:pPr>
            <a:endParaRPr lang="en-US" dirty="0">
              <a:ln w="19050">
                <a:solidFill>
                  <a:schemeClr val="bg1"/>
                </a:solidFill>
              </a:ln>
              <a:solidFill>
                <a:srgbClr val="000066"/>
              </a:solidFill>
            </a:endParaRPr>
          </a:p>
          <a:p>
            <a:pPr marL="400050" lvl="1" indent="0" algn="l" rtl="0">
              <a:buClr>
                <a:srgbClr val="B31166">
                  <a:lumMod val="60000"/>
                  <a:lumOff val="40000"/>
                </a:srgbClr>
              </a:buClr>
              <a:buNone/>
              <a:defRPr/>
            </a:pPr>
            <a:endParaRPr lang="en-US" dirty="0">
              <a:ln w="19050">
                <a:solidFill>
                  <a:schemeClr val="bg1"/>
                </a:solidFill>
              </a:ln>
              <a:solidFill>
                <a:srgbClr val="000066"/>
              </a:solidFill>
            </a:endParaRPr>
          </a:p>
          <a:p>
            <a:pPr lvl="1" indent="-342900" algn="l" rtl="0">
              <a:buClr>
                <a:srgbClr val="B31166">
                  <a:lumMod val="60000"/>
                  <a:lumOff val="40000"/>
                </a:srgbClr>
              </a:buClr>
              <a:defRPr/>
            </a:pPr>
            <a:r>
              <a:rPr lang="en-US" dirty="0">
                <a:ln w="19050">
                  <a:solidFill>
                    <a:schemeClr val="bg1"/>
                  </a:solidFill>
                </a:ln>
                <a:solidFill>
                  <a:srgbClr val="000066"/>
                </a:solidFill>
              </a:rPr>
              <a:t>Weight Penalty: Inspired by MV beamforming, penalizing deviations from unity gain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5B05CA-E185-3E2E-BE2F-DF341AA6EB7B}"/>
              </a:ext>
            </a:extLst>
          </p:cNvPr>
          <p:cNvSpPr txBox="1"/>
          <p:nvPr/>
        </p:nvSpPr>
        <p:spPr>
          <a:xfrm>
            <a:off x="624998" y="78030"/>
            <a:ext cx="1053074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all" spc="0" normalizeH="0" baseline="0" noProof="0" dirty="0">
                <a:ln w="28575">
                  <a:solidFill>
                    <a:srgbClr val="000066"/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DNN Augmented Adaptive Beamformer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A649EEC-A7FF-93D5-D0F9-8BB4EA7051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2820" y="3039027"/>
            <a:ext cx="4910577" cy="115001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8792187-1837-8119-E150-75924F7FE9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8605" y="1561978"/>
            <a:ext cx="3665869" cy="62881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8063159-28B0-786F-8FC7-0D7E26A1BF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02946" y="5209407"/>
            <a:ext cx="3207457" cy="447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6133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7E5DE-4B0D-09F3-CFBE-9387D5428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3171" y="3227416"/>
            <a:ext cx="8825657" cy="1348740"/>
          </a:xfrm>
        </p:spPr>
        <p:txBody>
          <a:bodyPr>
            <a:normAutofit fontScale="90000"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800" b="1" i="0" u="none" strike="noStrike" kern="1200" cap="all" spc="0" normalizeH="0" baseline="0" noProof="0" dirty="0">
                <a:ln w="28575">
                  <a:solidFill>
                    <a:srgbClr val="000066"/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Results and Conclusions</a:t>
            </a:r>
          </a:p>
        </p:txBody>
      </p:sp>
    </p:spTree>
    <p:extLst>
      <p:ext uri="{BB962C8B-B14F-4D97-AF65-F5344CB8AC3E}">
        <p14:creationId xmlns:p14="http://schemas.microsoft.com/office/powerpoint/2010/main" val="17809437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949774B9-9DCE-410B-B43A-779FA0A4DDE7}"/>
              </a:ext>
            </a:extLst>
          </p:cNvPr>
          <p:cNvSpPr txBox="1"/>
          <p:nvPr/>
        </p:nvSpPr>
        <p:spPr>
          <a:xfrm>
            <a:off x="2308947" y="148748"/>
            <a:ext cx="681736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all" spc="0" normalizeH="0" baseline="0" noProof="0" dirty="0">
                <a:ln w="28575">
                  <a:solidFill>
                    <a:srgbClr val="000066"/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EVALUATION</a:t>
            </a:r>
            <a:endParaRPr kumimoji="0" lang="he-IL" sz="4800" b="1" i="0" u="none" strike="noStrike" kern="1200" cap="all" spc="0" normalizeH="0" baseline="0" noProof="0" dirty="0">
              <a:ln w="28575">
                <a:solidFill>
                  <a:srgbClr val="000066"/>
                </a:solidFill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D3891F0-BD90-DBD5-3C1A-DF3492269657}"/>
              </a:ext>
            </a:extLst>
          </p:cNvPr>
          <p:cNvSpPr txBox="1">
            <a:spLocks/>
          </p:cNvSpPr>
          <p:nvPr/>
        </p:nvSpPr>
        <p:spPr>
          <a:xfrm>
            <a:off x="432933" y="979745"/>
            <a:ext cx="11129536" cy="5237151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r" defTabSz="457200" rtl="1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r" defTabSz="457200" rtl="1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r" defTabSz="457200" rtl="1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r" defTabSz="457200" rtl="1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r" defTabSz="457200" rtl="1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r" defTabSz="457200" rtl="1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r" defTabSz="457200" rtl="1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r" defTabSz="457200" rtl="1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r" defTabSz="457200" rtl="1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l" rtl="0">
              <a:buClr>
                <a:srgbClr val="B31166">
                  <a:lumMod val="60000"/>
                  <a:lumOff val="40000"/>
                </a:srgbClr>
              </a:buClr>
              <a:defRPr/>
            </a:pPr>
            <a:r>
              <a:rPr lang="en-US" dirty="0">
                <a:ln w="19050">
                  <a:solidFill>
                    <a:schemeClr val="bg1"/>
                  </a:solidFill>
                </a:ln>
                <a:solidFill>
                  <a:srgbClr val="000066"/>
                </a:solidFill>
              </a:rPr>
              <a:t>Full-Width-at- Half-Maxima (FWHM) of simulated point scatterers, which were calculated for both the lateral and the axial direction. </a:t>
            </a:r>
          </a:p>
          <a:p>
            <a:pPr algn="l" rtl="0">
              <a:buClr>
                <a:srgbClr val="B31166">
                  <a:lumMod val="60000"/>
                  <a:lumOff val="40000"/>
                </a:srgbClr>
              </a:buClr>
              <a:defRPr/>
            </a:pPr>
            <a:r>
              <a:rPr lang="en-US" dirty="0">
                <a:ln w="19050">
                  <a:solidFill>
                    <a:schemeClr val="bg1"/>
                  </a:solidFill>
                </a:ln>
                <a:solidFill>
                  <a:srgbClr val="000066"/>
                </a:solidFill>
              </a:rPr>
              <a:t>contrast to- noise ratio (CNR) between a low and high intensity region</a:t>
            </a:r>
          </a:p>
          <a:p>
            <a:pPr algn="l" rtl="0">
              <a:buClr>
                <a:srgbClr val="B31166">
                  <a:lumMod val="60000"/>
                  <a:lumOff val="40000"/>
                </a:srgbClr>
              </a:buClr>
              <a:defRPr/>
            </a:pPr>
            <a:endParaRPr lang="en-GB" dirty="0">
              <a:ln w="19050">
                <a:solidFill>
                  <a:schemeClr val="bg1"/>
                </a:solidFill>
              </a:ln>
              <a:solidFill>
                <a:srgbClr val="000066"/>
              </a:solidFill>
            </a:endParaRPr>
          </a:p>
          <a:p>
            <a:pPr lvl="1" indent="-342900" algn="l" rtl="0">
              <a:buClr>
                <a:srgbClr val="B31166">
                  <a:lumMod val="60000"/>
                  <a:lumOff val="40000"/>
                </a:srgbClr>
              </a:buClr>
              <a:defRPr/>
            </a:pPr>
            <a:endParaRPr kumimoji="0" lang="en-US" sz="3200" i="0" u="none" strike="noStrike" kern="1200" cap="none" spc="0" normalizeH="0" baseline="0" noProof="0" dirty="0">
              <a:ln w="0">
                <a:solidFill>
                  <a:sysClr val="windowText" lastClr="000000"/>
                </a:solidFill>
              </a:ln>
              <a:solidFill>
                <a:srgbClr val="000066"/>
              </a:solidFill>
              <a:uLnTx/>
              <a:uFillTx/>
              <a:latin typeface="Palatino-Roman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01D3F79-267B-2168-2F0C-6EC024BF18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9361" y="2593933"/>
            <a:ext cx="4056680" cy="100438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BFA3C30-9A3B-C00F-8536-E45CDE072F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821" y="3955299"/>
            <a:ext cx="4352925" cy="26479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64A9B0B-E6B1-D589-68F6-541263B23A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5779" y="3955299"/>
            <a:ext cx="5867400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795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F3F864C8-CCFC-13B1-582E-08BE94429F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4632" y="475434"/>
            <a:ext cx="7574871" cy="5741462"/>
          </a:xfrm>
          <a:prstGeom prst="rect">
            <a:avLst/>
          </a:prstGeom>
        </p:spPr>
      </p:pic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949774B9-9DCE-410B-B43A-779FA0A4DDE7}"/>
              </a:ext>
            </a:extLst>
          </p:cNvPr>
          <p:cNvSpPr txBox="1"/>
          <p:nvPr/>
        </p:nvSpPr>
        <p:spPr>
          <a:xfrm>
            <a:off x="688059" y="85235"/>
            <a:ext cx="681736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all" spc="0" normalizeH="0" baseline="0" noProof="0" dirty="0">
                <a:ln w="28575">
                  <a:solidFill>
                    <a:srgbClr val="000066"/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EVALUATION</a:t>
            </a:r>
            <a:endParaRPr kumimoji="0" lang="he-IL" sz="4800" b="1" i="0" u="none" strike="noStrike" kern="1200" cap="all" spc="0" normalizeH="0" baseline="0" noProof="0" dirty="0">
              <a:ln w="28575">
                <a:solidFill>
                  <a:srgbClr val="000066"/>
                </a:solidFill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D3891F0-BD90-DBD5-3C1A-DF3492269657}"/>
              </a:ext>
            </a:extLst>
          </p:cNvPr>
          <p:cNvSpPr txBox="1">
            <a:spLocks/>
          </p:cNvSpPr>
          <p:nvPr/>
        </p:nvSpPr>
        <p:spPr>
          <a:xfrm>
            <a:off x="432933" y="979745"/>
            <a:ext cx="3343613" cy="5237151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r" defTabSz="457200" rtl="1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r" defTabSz="457200" rtl="1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r" defTabSz="457200" rtl="1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r" defTabSz="457200" rtl="1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r" defTabSz="457200" rtl="1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r" defTabSz="457200" rtl="1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r" defTabSz="457200" rtl="1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r" defTabSz="457200" rtl="1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r" defTabSz="457200" rtl="1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l" rtl="0">
              <a:buClr>
                <a:srgbClr val="B31166">
                  <a:lumMod val="60000"/>
                  <a:lumOff val="40000"/>
                </a:srgbClr>
              </a:buClr>
              <a:defRPr/>
            </a:pPr>
            <a:r>
              <a:rPr lang="en-US" sz="1800" dirty="0">
                <a:ln w="19050">
                  <a:solidFill>
                    <a:schemeClr val="bg1"/>
                  </a:solidFill>
                </a:ln>
                <a:solidFill>
                  <a:srgbClr val="000066"/>
                </a:solidFill>
              </a:rPr>
              <a:t>Delay-and-sum (DAS) beamforming with </a:t>
            </a:r>
            <a:r>
              <a:rPr lang="en-US" sz="1800" dirty="0" err="1">
                <a:ln w="19050">
                  <a:solidFill>
                    <a:schemeClr val="bg1"/>
                  </a:solidFill>
                </a:ln>
                <a:solidFill>
                  <a:srgbClr val="000066"/>
                </a:solidFill>
              </a:rPr>
              <a:t>Hanning</a:t>
            </a:r>
            <a:r>
              <a:rPr lang="en-US" sz="1800" dirty="0">
                <a:ln w="19050">
                  <a:solidFill>
                    <a:schemeClr val="bg1"/>
                  </a:solidFill>
                </a:ln>
                <a:solidFill>
                  <a:srgbClr val="000066"/>
                </a:solidFill>
              </a:rPr>
              <a:t> apodization</a:t>
            </a:r>
          </a:p>
          <a:p>
            <a:pPr algn="l" rtl="0">
              <a:buClr>
                <a:srgbClr val="B31166">
                  <a:lumMod val="60000"/>
                  <a:lumOff val="40000"/>
                </a:srgbClr>
              </a:buClr>
              <a:defRPr/>
            </a:pPr>
            <a:r>
              <a:rPr lang="en-US" sz="1800" dirty="0">
                <a:ln w="19050">
                  <a:solidFill>
                    <a:schemeClr val="bg1"/>
                  </a:solidFill>
                </a:ln>
                <a:solidFill>
                  <a:srgbClr val="000066"/>
                </a:solidFill>
              </a:rPr>
              <a:t>iMAP2 beamforming</a:t>
            </a:r>
          </a:p>
          <a:p>
            <a:pPr algn="l" rtl="0">
              <a:buClr>
                <a:srgbClr val="B31166">
                  <a:lumMod val="60000"/>
                  <a:lumOff val="40000"/>
                </a:srgbClr>
              </a:buClr>
              <a:defRPr/>
            </a:pPr>
            <a:r>
              <a:rPr lang="en-US" sz="1800" dirty="0">
                <a:ln w="19050">
                  <a:solidFill>
                    <a:schemeClr val="bg1"/>
                  </a:solidFill>
                </a:ln>
                <a:solidFill>
                  <a:srgbClr val="000066"/>
                </a:solidFill>
              </a:rPr>
              <a:t>Adaptive</a:t>
            </a:r>
          </a:p>
          <a:p>
            <a:pPr algn="l" rtl="0">
              <a:buClr>
                <a:srgbClr val="B31166">
                  <a:lumMod val="60000"/>
                  <a:lumOff val="40000"/>
                </a:srgbClr>
              </a:buClr>
              <a:defRPr/>
            </a:pPr>
            <a:r>
              <a:rPr lang="en-US" sz="1800" dirty="0">
                <a:ln w="19050">
                  <a:solidFill>
                    <a:schemeClr val="bg1"/>
                  </a:solidFill>
                </a:ln>
                <a:solidFill>
                  <a:srgbClr val="000066"/>
                </a:solidFill>
              </a:rPr>
              <a:t>beamforming by deep learning (ABLE)</a:t>
            </a:r>
          </a:p>
          <a:p>
            <a:pPr algn="l" rtl="0">
              <a:buClr>
                <a:srgbClr val="B31166">
                  <a:lumMod val="60000"/>
                  <a:lumOff val="40000"/>
                </a:srgbClr>
              </a:buClr>
              <a:defRPr/>
            </a:pPr>
            <a:r>
              <a:rPr lang="nn-NO" sz="1800" dirty="0">
                <a:ln w="19050">
                  <a:solidFill>
                    <a:schemeClr val="bg1"/>
                  </a:solidFill>
                </a:ln>
                <a:solidFill>
                  <a:srgbClr val="000066"/>
                </a:solidFill>
              </a:rPr>
              <a:t>Eigen-Based Minimum variance (EBMV) beamforming</a:t>
            </a:r>
            <a:endParaRPr lang="en-US" sz="1800" dirty="0">
              <a:ln w="19050">
                <a:solidFill>
                  <a:schemeClr val="bg1"/>
                </a:solidFill>
              </a:ln>
              <a:solidFill>
                <a:srgbClr val="000066"/>
              </a:solidFill>
            </a:endParaRPr>
          </a:p>
          <a:p>
            <a:pPr algn="l" rtl="0">
              <a:buClr>
                <a:srgbClr val="B31166">
                  <a:lumMod val="60000"/>
                  <a:lumOff val="40000"/>
                </a:srgbClr>
              </a:buClr>
              <a:defRPr/>
            </a:pPr>
            <a:endParaRPr lang="en-US" sz="1800" dirty="0">
              <a:ln w="19050">
                <a:solidFill>
                  <a:schemeClr val="bg1"/>
                </a:solidFill>
              </a:ln>
              <a:solidFill>
                <a:srgbClr val="000066"/>
              </a:solidFill>
            </a:endParaRPr>
          </a:p>
          <a:p>
            <a:pPr algn="l" rtl="0">
              <a:buClr>
                <a:srgbClr val="B31166">
                  <a:lumMod val="60000"/>
                  <a:lumOff val="40000"/>
                </a:srgbClr>
              </a:buClr>
              <a:defRPr/>
            </a:pPr>
            <a:endParaRPr lang="en-GB" sz="1800" dirty="0">
              <a:ln w="19050">
                <a:solidFill>
                  <a:schemeClr val="bg1"/>
                </a:solidFill>
              </a:ln>
              <a:solidFill>
                <a:srgbClr val="000066"/>
              </a:solidFill>
            </a:endParaRPr>
          </a:p>
          <a:p>
            <a:pPr lvl="1" indent="-342900" algn="l" rtl="0">
              <a:buClr>
                <a:srgbClr val="B31166">
                  <a:lumMod val="60000"/>
                  <a:lumOff val="40000"/>
                </a:srgbClr>
              </a:buClr>
              <a:defRPr/>
            </a:pPr>
            <a:endParaRPr kumimoji="0" lang="en-US" sz="2800" i="0" u="none" strike="noStrike" kern="1200" cap="none" spc="0" normalizeH="0" baseline="0" noProof="0" dirty="0">
              <a:ln w="0">
                <a:solidFill>
                  <a:sysClr val="windowText" lastClr="000000"/>
                </a:solidFill>
              </a:ln>
              <a:solidFill>
                <a:srgbClr val="000066"/>
              </a:solidFill>
              <a:uLnTx/>
              <a:uFillTx/>
              <a:latin typeface="Palatino-Roman"/>
            </a:endParaRPr>
          </a:p>
        </p:txBody>
      </p:sp>
    </p:spTree>
    <p:extLst>
      <p:ext uri="{BB962C8B-B14F-4D97-AF65-F5344CB8AC3E}">
        <p14:creationId xmlns:p14="http://schemas.microsoft.com/office/powerpoint/2010/main" val="14744923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1104241-E877-048F-1562-2DED3AAEB2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3253" y="423746"/>
            <a:ext cx="7819078" cy="5793150"/>
          </a:xfrm>
          <a:prstGeom prst="rect">
            <a:avLst/>
          </a:prstGeom>
        </p:spPr>
      </p:pic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949774B9-9DCE-410B-B43A-779FA0A4DDE7}"/>
              </a:ext>
            </a:extLst>
          </p:cNvPr>
          <p:cNvSpPr txBox="1"/>
          <p:nvPr/>
        </p:nvSpPr>
        <p:spPr>
          <a:xfrm>
            <a:off x="688059" y="85235"/>
            <a:ext cx="681736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all" spc="0" normalizeH="0" baseline="0" noProof="0" dirty="0">
                <a:ln w="28575">
                  <a:solidFill>
                    <a:srgbClr val="000066"/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EVALUATION</a:t>
            </a:r>
            <a:endParaRPr kumimoji="0" lang="he-IL" sz="4800" b="1" i="0" u="none" strike="noStrike" kern="1200" cap="all" spc="0" normalizeH="0" baseline="0" noProof="0" dirty="0">
              <a:ln w="28575">
                <a:solidFill>
                  <a:srgbClr val="000066"/>
                </a:solidFill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D3891F0-BD90-DBD5-3C1A-DF3492269657}"/>
              </a:ext>
            </a:extLst>
          </p:cNvPr>
          <p:cNvSpPr txBox="1">
            <a:spLocks/>
          </p:cNvSpPr>
          <p:nvPr/>
        </p:nvSpPr>
        <p:spPr>
          <a:xfrm>
            <a:off x="432933" y="979745"/>
            <a:ext cx="3343613" cy="5237151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r" defTabSz="457200" rtl="1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r" defTabSz="457200" rtl="1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r" defTabSz="457200" rtl="1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r" defTabSz="457200" rtl="1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r" defTabSz="457200" rtl="1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r" defTabSz="457200" rtl="1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r" defTabSz="457200" rtl="1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r" defTabSz="457200" rtl="1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r" defTabSz="457200" rtl="1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l" rtl="0">
              <a:buClr>
                <a:srgbClr val="B31166">
                  <a:lumMod val="60000"/>
                  <a:lumOff val="40000"/>
                </a:srgbClr>
              </a:buClr>
              <a:defRPr/>
            </a:pPr>
            <a:r>
              <a:rPr lang="en-US" sz="1800" dirty="0">
                <a:ln w="19050">
                  <a:solidFill>
                    <a:schemeClr val="bg1"/>
                  </a:solidFill>
                </a:ln>
                <a:solidFill>
                  <a:srgbClr val="000066"/>
                </a:solidFill>
              </a:rPr>
              <a:t>Delay-and-sum (DAS) beamforming with </a:t>
            </a:r>
            <a:r>
              <a:rPr lang="en-US" sz="1800" dirty="0" err="1">
                <a:ln w="19050">
                  <a:solidFill>
                    <a:schemeClr val="bg1"/>
                  </a:solidFill>
                </a:ln>
                <a:solidFill>
                  <a:srgbClr val="000066"/>
                </a:solidFill>
              </a:rPr>
              <a:t>Hanning</a:t>
            </a:r>
            <a:r>
              <a:rPr lang="en-US" sz="1800" dirty="0">
                <a:ln w="19050">
                  <a:solidFill>
                    <a:schemeClr val="bg1"/>
                  </a:solidFill>
                </a:ln>
                <a:solidFill>
                  <a:srgbClr val="000066"/>
                </a:solidFill>
              </a:rPr>
              <a:t> apodization</a:t>
            </a:r>
          </a:p>
          <a:p>
            <a:pPr algn="l" rtl="0">
              <a:buClr>
                <a:srgbClr val="B31166">
                  <a:lumMod val="60000"/>
                  <a:lumOff val="40000"/>
                </a:srgbClr>
              </a:buClr>
              <a:defRPr/>
            </a:pPr>
            <a:r>
              <a:rPr lang="en-US" sz="1800" dirty="0">
                <a:ln w="19050">
                  <a:solidFill>
                    <a:schemeClr val="bg1"/>
                  </a:solidFill>
                </a:ln>
                <a:solidFill>
                  <a:srgbClr val="000066"/>
                </a:solidFill>
              </a:rPr>
              <a:t>iMAP2 beamforming</a:t>
            </a:r>
          </a:p>
          <a:p>
            <a:pPr algn="l" rtl="0">
              <a:buClr>
                <a:srgbClr val="B31166">
                  <a:lumMod val="60000"/>
                  <a:lumOff val="40000"/>
                </a:srgbClr>
              </a:buClr>
              <a:defRPr/>
            </a:pPr>
            <a:r>
              <a:rPr lang="en-US" sz="1800" dirty="0">
                <a:ln w="19050">
                  <a:solidFill>
                    <a:schemeClr val="bg1"/>
                  </a:solidFill>
                </a:ln>
                <a:solidFill>
                  <a:srgbClr val="000066"/>
                </a:solidFill>
              </a:rPr>
              <a:t>Adaptive</a:t>
            </a:r>
          </a:p>
          <a:p>
            <a:pPr algn="l" rtl="0">
              <a:buClr>
                <a:srgbClr val="B31166">
                  <a:lumMod val="60000"/>
                  <a:lumOff val="40000"/>
                </a:srgbClr>
              </a:buClr>
              <a:defRPr/>
            </a:pPr>
            <a:r>
              <a:rPr lang="en-US" sz="1800" dirty="0">
                <a:ln w="19050">
                  <a:solidFill>
                    <a:schemeClr val="bg1"/>
                  </a:solidFill>
                </a:ln>
                <a:solidFill>
                  <a:srgbClr val="000066"/>
                </a:solidFill>
              </a:rPr>
              <a:t>beamforming by deep learning (ABLE)</a:t>
            </a:r>
          </a:p>
          <a:p>
            <a:pPr algn="l" rtl="0">
              <a:buClr>
                <a:srgbClr val="B31166">
                  <a:lumMod val="60000"/>
                  <a:lumOff val="40000"/>
                </a:srgbClr>
              </a:buClr>
              <a:defRPr/>
            </a:pPr>
            <a:r>
              <a:rPr lang="nn-NO" sz="1800" dirty="0">
                <a:ln w="19050">
                  <a:solidFill>
                    <a:schemeClr val="bg1"/>
                  </a:solidFill>
                </a:ln>
                <a:solidFill>
                  <a:srgbClr val="000066"/>
                </a:solidFill>
              </a:rPr>
              <a:t>Eigen-Based Minimum variance (EBMV) beamforming</a:t>
            </a:r>
            <a:endParaRPr lang="en-US" sz="1800" dirty="0">
              <a:ln w="19050">
                <a:solidFill>
                  <a:schemeClr val="bg1"/>
                </a:solidFill>
              </a:ln>
              <a:solidFill>
                <a:srgbClr val="000066"/>
              </a:solidFill>
            </a:endParaRPr>
          </a:p>
          <a:p>
            <a:pPr algn="l" rtl="0">
              <a:buClr>
                <a:srgbClr val="B31166">
                  <a:lumMod val="60000"/>
                  <a:lumOff val="40000"/>
                </a:srgbClr>
              </a:buClr>
              <a:defRPr/>
            </a:pPr>
            <a:endParaRPr lang="en-US" sz="1800" dirty="0">
              <a:ln w="19050">
                <a:solidFill>
                  <a:schemeClr val="bg1"/>
                </a:solidFill>
              </a:ln>
              <a:solidFill>
                <a:srgbClr val="000066"/>
              </a:solidFill>
            </a:endParaRPr>
          </a:p>
          <a:p>
            <a:pPr algn="l" rtl="0">
              <a:buClr>
                <a:srgbClr val="B31166">
                  <a:lumMod val="60000"/>
                  <a:lumOff val="40000"/>
                </a:srgbClr>
              </a:buClr>
              <a:defRPr/>
            </a:pPr>
            <a:endParaRPr lang="en-GB" sz="1800" dirty="0">
              <a:ln w="19050">
                <a:solidFill>
                  <a:schemeClr val="bg1"/>
                </a:solidFill>
              </a:ln>
              <a:solidFill>
                <a:srgbClr val="000066"/>
              </a:solidFill>
            </a:endParaRPr>
          </a:p>
          <a:p>
            <a:pPr lvl="1" indent="-342900" algn="l" rtl="0">
              <a:buClr>
                <a:srgbClr val="B31166">
                  <a:lumMod val="60000"/>
                  <a:lumOff val="40000"/>
                </a:srgbClr>
              </a:buClr>
              <a:defRPr/>
            </a:pPr>
            <a:endParaRPr kumimoji="0" lang="en-US" sz="2800" i="0" u="none" strike="noStrike" kern="1200" cap="none" spc="0" normalizeH="0" baseline="0" noProof="0" dirty="0">
              <a:ln w="0">
                <a:solidFill>
                  <a:sysClr val="windowText" lastClr="000000"/>
                </a:solidFill>
              </a:ln>
              <a:solidFill>
                <a:srgbClr val="000066"/>
              </a:solidFill>
              <a:uLnTx/>
              <a:uFillTx/>
              <a:latin typeface="Palatino-Roman"/>
            </a:endParaRPr>
          </a:p>
        </p:txBody>
      </p:sp>
    </p:spTree>
    <p:extLst>
      <p:ext uri="{BB962C8B-B14F-4D97-AF65-F5344CB8AC3E}">
        <p14:creationId xmlns:p14="http://schemas.microsoft.com/office/powerpoint/2010/main" val="11444297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949774B9-9DCE-410B-B43A-779FA0A4DDE7}"/>
              </a:ext>
            </a:extLst>
          </p:cNvPr>
          <p:cNvSpPr txBox="1"/>
          <p:nvPr/>
        </p:nvSpPr>
        <p:spPr>
          <a:xfrm>
            <a:off x="2308947" y="148748"/>
            <a:ext cx="681736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all" spc="0" normalizeH="0" baseline="0" noProof="0" dirty="0">
                <a:ln w="28575">
                  <a:solidFill>
                    <a:srgbClr val="000066"/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CONCLUSIONs</a:t>
            </a:r>
            <a:endParaRPr kumimoji="0" lang="he-IL" sz="4800" b="1" i="0" u="none" strike="noStrike" kern="1200" cap="all" spc="0" normalizeH="0" baseline="0" noProof="0" dirty="0">
              <a:ln w="28575">
                <a:solidFill>
                  <a:srgbClr val="000066"/>
                </a:solidFill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D3891F0-BD90-DBD5-3C1A-DF3492269657}"/>
              </a:ext>
            </a:extLst>
          </p:cNvPr>
          <p:cNvSpPr txBox="1">
            <a:spLocks/>
          </p:cNvSpPr>
          <p:nvPr/>
        </p:nvSpPr>
        <p:spPr>
          <a:xfrm>
            <a:off x="432932" y="979745"/>
            <a:ext cx="11007227" cy="5237151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r" defTabSz="457200" rtl="1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r" defTabSz="457200" rtl="1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r" defTabSz="457200" rtl="1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r" defTabSz="457200" rtl="1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r" defTabSz="457200" rtl="1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r" defTabSz="457200" rtl="1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r" defTabSz="457200" rtl="1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r" defTabSz="457200" rtl="1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r" defTabSz="457200" rtl="1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l" rtl="0">
              <a:lnSpc>
                <a:spcPct val="150000"/>
              </a:lnSpc>
              <a:buClr>
                <a:srgbClr val="B31166">
                  <a:lumMod val="60000"/>
                  <a:lumOff val="40000"/>
                </a:srgbClr>
              </a:buClr>
              <a:defRPr/>
            </a:pPr>
            <a:r>
              <a:rPr lang="en-US" sz="1800" dirty="0">
                <a:ln w="19050">
                  <a:solidFill>
                    <a:schemeClr val="bg1"/>
                  </a:solidFill>
                </a:ln>
                <a:solidFill>
                  <a:srgbClr val="000066"/>
                </a:solidFill>
              </a:rPr>
              <a:t>Compact and model-based architecture -  which we term ABLE (adaptive beamforming by deep learning), enables the reconstruction of high-quality ultrasound images for multiple imaging systems.</a:t>
            </a:r>
          </a:p>
          <a:p>
            <a:pPr algn="l" rtl="0">
              <a:lnSpc>
                <a:spcPct val="150000"/>
              </a:lnSpc>
              <a:buClr>
                <a:srgbClr val="B31166">
                  <a:lumMod val="60000"/>
                  <a:lumOff val="40000"/>
                </a:srgbClr>
              </a:buClr>
              <a:defRPr/>
            </a:pPr>
            <a:r>
              <a:rPr lang="en-US" sz="1800" dirty="0">
                <a:ln w="19050">
                  <a:solidFill>
                    <a:schemeClr val="bg1"/>
                  </a:solidFill>
                </a:ln>
                <a:solidFill>
                  <a:srgbClr val="000066"/>
                </a:solidFill>
              </a:rPr>
              <a:t>Leverage neural networks to learn fast approximations of adaptive algorithms.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20D0635-910C-6B59-E693-ACC525A3FC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803" y="3113076"/>
            <a:ext cx="5155760" cy="340192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E00C1FF-A510-B9BB-89CF-916AD47285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5439" y="3113076"/>
            <a:ext cx="4866323" cy="3401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0140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7E5DE-4B0D-09F3-CFBE-9387D5428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3171" y="3227416"/>
            <a:ext cx="8825657" cy="1348740"/>
          </a:xfrm>
        </p:spPr>
        <p:txBody>
          <a:bodyPr>
            <a:normAutofit fontScale="90000"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800" b="1" i="0" u="none" strike="noStrike" kern="1200" cap="all" spc="0" normalizeH="0" baseline="0" noProof="0" dirty="0">
                <a:ln w="28575">
                  <a:solidFill>
                    <a:srgbClr val="000066"/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Model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21260044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תיבת טקסט 15">
            <a:extLst>
              <a:ext uri="{FF2B5EF4-FFF2-40B4-BE49-F238E27FC236}">
                <a16:creationId xmlns:a16="http://schemas.microsoft.com/office/drawing/2014/main" id="{5CBEDFDC-3C49-4E08-A53E-A412268626D4}"/>
              </a:ext>
            </a:extLst>
          </p:cNvPr>
          <p:cNvSpPr txBox="1"/>
          <p:nvPr/>
        </p:nvSpPr>
        <p:spPr>
          <a:xfrm>
            <a:off x="2479040" y="132982"/>
            <a:ext cx="681736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b="1" cap="all" dirty="0">
                <a:ln w="28575">
                  <a:solidFill>
                    <a:srgbClr val="000066"/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Jammer</a:t>
            </a:r>
            <a:endParaRPr kumimoji="0" lang="en-US" sz="4000" b="1" i="0" u="none" strike="noStrike" kern="1200" cap="all" spc="0" normalizeH="0" baseline="0" noProof="0" dirty="0">
              <a:ln w="28575">
                <a:solidFill>
                  <a:srgbClr val="000066"/>
                </a:solidFill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grpSp>
        <p:nvGrpSpPr>
          <p:cNvPr id="8" name="קבוצה 7">
            <a:extLst>
              <a:ext uri="{FF2B5EF4-FFF2-40B4-BE49-F238E27FC236}">
                <a16:creationId xmlns:a16="http://schemas.microsoft.com/office/drawing/2014/main" id="{C024B54A-76D1-404F-B7F5-EF0815119272}"/>
              </a:ext>
            </a:extLst>
          </p:cNvPr>
          <p:cNvGrpSpPr/>
          <p:nvPr/>
        </p:nvGrpSpPr>
        <p:grpSpPr>
          <a:xfrm>
            <a:off x="2905797" y="1182252"/>
            <a:ext cx="6035004" cy="4834572"/>
            <a:chOff x="3155174" y="1467174"/>
            <a:chExt cx="5465089" cy="4346453"/>
          </a:xfrm>
        </p:grpSpPr>
        <p:grpSp>
          <p:nvGrpSpPr>
            <p:cNvPr id="22" name="קבוצה 21">
              <a:extLst>
                <a:ext uri="{FF2B5EF4-FFF2-40B4-BE49-F238E27FC236}">
                  <a16:creationId xmlns:a16="http://schemas.microsoft.com/office/drawing/2014/main" id="{0FBC5B90-2DBA-4180-A3BA-9C36530FA746}"/>
                </a:ext>
              </a:extLst>
            </p:cNvPr>
            <p:cNvGrpSpPr/>
            <p:nvPr/>
          </p:nvGrpSpPr>
          <p:grpSpPr>
            <a:xfrm>
              <a:off x="3155174" y="1467174"/>
              <a:ext cx="5465089" cy="4346453"/>
              <a:chOff x="3155175" y="1000246"/>
              <a:chExt cx="5465089" cy="4346453"/>
            </a:xfrm>
          </p:grpSpPr>
          <p:pic>
            <p:nvPicPr>
              <p:cNvPr id="11" name="תמונה 10">
                <a:extLst>
                  <a:ext uri="{FF2B5EF4-FFF2-40B4-BE49-F238E27FC236}">
                    <a16:creationId xmlns:a16="http://schemas.microsoft.com/office/drawing/2014/main" id="{3C86597A-E0BE-4D65-8274-6CAE9C5184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155175" y="1000246"/>
                <a:ext cx="5465089" cy="4346453"/>
              </a:xfrm>
              <a:prstGeom prst="rect">
                <a:avLst/>
              </a:prstGeom>
            </p:spPr>
          </p:pic>
          <p:grpSp>
            <p:nvGrpSpPr>
              <p:cNvPr id="20" name="קבוצה 19">
                <a:extLst>
                  <a:ext uri="{FF2B5EF4-FFF2-40B4-BE49-F238E27FC236}">
                    <a16:creationId xmlns:a16="http://schemas.microsoft.com/office/drawing/2014/main" id="{8204422D-ABF6-4607-8E17-E76743387886}"/>
                  </a:ext>
                </a:extLst>
              </p:cNvPr>
              <p:cNvGrpSpPr/>
              <p:nvPr/>
            </p:nvGrpSpPr>
            <p:grpSpPr>
              <a:xfrm>
                <a:off x="3155175" y="4370979"/>
                <a:ext cx="1083366" cy="439146"/>
                <a:chOff x="3155175" y="4370979"/>
                <a:chExt cx="1083366" cy="439146"/>
              </a:xfrm>
            </p:grpSpPr>
            <p:sp>
              <p:nvSpPr>
                <p:cNvPr id="17" name="אליפסה 16">
                  <a:extLst>
                    <a:ext uri="{FF2B5EF4-FFF2-40B4-BE49-F238E27FC236}">
                      <a16:creationId xmlns:a16="http://schemas.microsoft.com/office/drawing/2014/main" id="{07A1E318-1F03-46A8-B6B1-6F74658A2109}"/>
                    </a:ext>
                  </a:extLst>
                </p:cNvPr>
                <p:cNvSpPr/>
                <p:nvPr/>
              </p:nvSpPr>
              <p:spPr>
                <a:xfrm>
                  <a:off x="3962400" y="4624387"/>
                  <a:ext cx="195263" cy="185738"/>
                </a:xfrm>
                <a:prstGeom prst="ellipse">
                  <a:avLst/>
                </a:prstGeom>
                <a:noFill/>
                <a:ln w="9525" cap="flat" cmpd="sng" algn="ctr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accent1"/>
                </a:fontRef>
              </p:style>
              <p:txBody>
                <a:bodyPr rtlCol="1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he-IL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B31166"/>
                    </a:solidFill>
                    <a:effectLst/>
                    <a:uLnTx/>
                    <a:uFillTx/>
                    <a:latin typeface="Century Gothic" panose="020B0502020202020204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3" name="מלבן: פינות מעוגלות 12">
                  <a:extLst>
                    <a:ext uri="{FF2B5EF4-FFF2-40B4-BE49-F238E27FC236}">
                      <a16:creationId xmlns:a16="http://schemas.microsoft.com/office/drawing/2014/main" id="{369E654E-402B-4C14-878C-DE7A6B7C575F}"/>
                    </a:ext>
                  </a:extLst>
                </p:cNvPr>
                <p:cNvSpPr/>
                <p:nvPr/>
              </p:nvSpPr>
              <p:spPr>
                <a:xfrm>
                  <a:off x="3155175" y="4370979"/>
                  <a:ext cx="1083366" cy="373596"/>
                </a:xfrm>
                <a:prstGeom prst="round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uLnTx/>
                      <a:uFillTx/>
                      <a:latin typeface="Century Gothic" panose="020B0502020202020204"/>
                      <a:ea typeface="+mn-ea"/>
                      <a:cs typeface="+mn-cs"/>
                    </a:rPr>
                    <a:t>Reference</a:t>
                  </a:r>
                  <a:endParaRPr kumimoji="0" lang="he-IL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Century Gothic" panose="020B0502020202020204"/>
                    <a:ea typeface="+mn-ea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21" name="קבוצה 20">
                <a:extLst>
                  <a:ext uri="{FF2B5EF4-FFF2-40B4-BE49-F238E27FC236}">
                    <a16:creationId xmlns:a16="http://schemas.microsoft.com/office/drawing/2014/main" id="{C562A800-0248-4102-8701-0BD2BEEC8FCE}"/>
                  </a:ext>
                </a:extLst>
              </p:cNvPr>
              <p:cNvGrpSpPr/>
              <p:nvPr/>
            </p:nvGrpSpPr>
            <p:grpSpPr>
              <a:xfrm>
                <a:off x="4895850" y="4216133"/>
                <a:ext cx="1180997" cy="373596"/>
                <a:chOff x="4895850" y="4216133"/>
                <a:chExt cx="1180997" cy="373596"/>
              </a:xfrm>
            </p:grpSpPr>
            <p:sp>
              <p:nvSpPr>
                <p:cNvPr id="12" name="אליפסה 11">
                  <a:extLst>
                    <a:ext uri="{FF2B5EF4-FFF2-40B4-BE49-F238E27FC236}">
                      <a16:creationId xmlns:a16="http://schemas.microsoft.com/office/drawing/2014/main" id="{823FC04E-6C1C-4441-A6AE-CBE452536D1C}"/>
                    </a:ext>
                  </a:extLst>
                </p:cNvPr>
                <p:cNvSpPr/>
                <p:nvPr/>
              </p:nvSpPr>
              <p:spPr>
                <a:xfrm>
                  <a:off x="4895850" y="4310062"/>
                  <a:ext cx="195263" cy="185738"/>
                </a:xfrm>
                <a:prstGeom prst="ellipse">
                  <a:avLst/>
                </a:prstGeom>
                <a:noFill/>
                <a:ln w="9525" cap="flat" cmpd="sng" algn="ctr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accent1"/>
                </a:fontRef>
              </p:style>
              <p:txBody>
                <a:bodyPr rtlCol="1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he-IL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B31166"/>
                    </a:solidFill>
                    <a:effectLst/>
                    <a:uLnTx/>
                    <a:uFillTx/>
                    <a:latin typeface="Century Gothic" panose="020B0502020202020204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9" name="מלבן: פינות מעוגלות 18">
                  <a:extLst>
                    <a:ext uri="{FF2B5EF4-FFF2-40B4-BE49-F238E27FC236}">
                      <a16:creationId xmlns:a16="http://schemas.microsoft.com/office/drawing/2014/main" id="{7732CB7F-AB9F-467B-8DF5-B5D3D37D9011}"/>
                    </a:ext>
                  </a:extLst>
                </p:cNvPr>
                <p:cNvSpPr/>
                <p:nvPr/>
              </p:nvSpPr>
              <p:spPr>
                <a:xfrm>
                  <a:off x="4993481" y="4216133"/>
                  <a:ext cx="1083366" cy="373596"/>
                </a:xfrm>
                <a:prstGeom prst="round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1" i="0" u="none" strike="noStrike" kern="1200" cap="none" spc="0" normalizeH="0" baseline="0" noProof="0" dirty="0" err="1">
                      <a:ln>
                        <a:noFill/>
                      </a:ln>
                      <a:solidFill>
                        <a:srgbClr val="00B050"/>
                      </a:solidFill>
                      <a:effectLst/>
                      <a:uLnTx/>
                      <a:uFillTx/>
                      <a:latin typeface="Century Gothic" panose="020B0502020202020204"/>
                      <a:ea typeface="+mn-ea"/>
                      <a:cs typeface="+mn-cs"/>
                    </a:rPr>
                    <a:t>n’th</a:t>
                  </a:r>
                  <a:r>
                    <a:rPr kumimoji="0" lang="en-US" sz="11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B050"/>
                      </a:solidFill>
                      <a:effectLst/>
                      <a:uLnTx/>
                      <a:uFillTx/>
                      <a:latin typeface="Century Gothic" panose="020B0502020202020204"/>
                      <a:ea typeface="+mn-ea"/>
                      <a:cs typeface="+mn-cs"/>
                    </a:rPr>
                    <a:t> sensor </a:t>
                  </a:r>
                  <a:endParaRPr kumimoji="0" lang="he-IL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entury Gothic" panose="020B0502020202020204"/>
                    <a:ea typeface="+mn-ea"/>
                    <a:cs typeface="Arial" panose="020B0604020202020204" pitchFamily="34" charset="0"/>
                  </a:endParaRPr>
                </a:p>
              </p:txBody>
            </p:sp>
          </p:grpSp>
        </p:grpSp>
        <p:cxnSp>
          <p:nvCxnSpPr>
            <p:cNvPr id="4" name="מחבר ישר 3">
              <a:extLst>
                <a:ext uri="{FF2B5EF4-FFF2-40B4-BE49-F238E27FC236}">
                  <a16:creationId xmlns:a16="http://schemas.microsoft.com/office/drawing/2014/main" id="{5B8CB354-4025-4DB7-9DA1-E32AB2ECDDF3}"/>
                </a:ext>
              </a:extLst>
            </p:cNvPr>
            <p:cNvCxnSpPr>
              <a:cxnSpLocks/>
            </p:cNvCxnSpPr>
            <p:nvPr/>
          </p:nvCxnSpPr>
          <p:spPr>
            <a:xfrm>
              <a:off x="4034672" y="4354830"/>
              <a:ext cx="0" cy="856673"/>
            </a:xfrm>
            <a:prstGeom prst="line">
              <a:avLst/>
            </a:prstGeom>
            <a:ln>
              <a:prstDash val="dash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מלבן: פינות מעוגלות 17">
                  <a:extLst>
                    <a:ext uri="{FF2B5EF4-FFF2-40B4-BE49-F238E27FC236}">
                      <a16:creationId xmlns:a16="http://schemas.microsoft.com/office/drawing/2014/main" id="{304764C7-E8D5-49A1-A875-21C2BB4EC5ED}"/>
                    </a:ext>
                  </a:extLst>
                </p:cNvPr>
                <p:cNvSpPr/>
                <p:nvPr/>
              </p:nvSpPr>
              <p:spPr>
                <a:xfrm>
                  <a:off x="3731605" y="4554741"/>
                  <a:ext cx="1083366" cy="373596"/>
                </a:xfrm>
                <a:prstGeom prst="round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1600" b="1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𝜽</m:t>
                        </m:r>
                      </m:oMath>
                    </m:oMathPara>
                  </a14:m>
                  <a:endParaRPr kumimoji="0" lang="he-IL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Century Gothic" panose="020B0502020202020204"/>
                    <a:ea typeface="+mn-ea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18" name="מלבן: פינות מעוגלות 17">
                  <a:extLst>
                    <a:ext uri="{FF2B5EF4-FFF2-40B4-BE49-F238E27FC236}">
                      <a16:creationId xmlns:a16="http://schemas.microsoft.com/office/drawing/2014/main" id="{304764C7-E8D5-49A1-A875-21C2BB4EC5E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1605" y="4554741"/>
                  <a:ext cx="1083366" cy="373596"/>
                </a:xfrm>
                <a:prstGeom prst="round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מלבן: פינות מעוגלות 22">
                  <a:extLst>
                    <a:ext uri="{FF2B5EF4-FFF2-40B4-BE49-F238E27FC236}">
                      <a16:creationId xmlns:a16="http://schemas.microsoft.com/office/drawing/2014/main" id="{737AC033-B672-4328-9DC9-BDD8ABE17F73}"/>
                    </a:ext>
                  </a:extLst>
                </p:cNvPr>
                <p:cNvSpPr/>
                <p:nvPr/>
              </p:nvSpPr>
              <p:spPr>
                <a:xfrm>
                  <a:off x="5446105" y="3242202"/>
                  <a:ext cx="1083366" cy="373596"/>
                </a:xfrm>
                <a:prstGeom prst="round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1600" b="1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𝒓</m:t>
                        </m:r>
                      </m:oMath>
                    </m:oMathPara>
                  </a14:m>
                  <a:endParaRPr kumimoji="0" lang="he-IL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Century Gothic" panose="020B0502020202020204"/>
                    <a:ea typeface="+mn-ea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23" name="מלבן: פינות מעוגלות 22">
                  <a:extLst>
                    <a:ext uri="{FF2B5EF4-FFF2-40B4-BE49-F238E27FC236}">
                      <a16:creationId xmlns:a16="http://schemas.microsoft.com/office/drawing/2014/main" id="{737AC033-B672-4328-9DC9-BDD8ABE17F7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46105" y="3242202"/>
                  <a:ext cx="1083366" cy="373596"/>
                </a:xfrm>
                <a:prstGeom prst="round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מלבן: פינות מעוגלות 23">
                  <a:extLst>
                    <a:ext uri="{FF2B5EF4-FFF2-40B4-BE49-F238E27FC236}">
                      <a16:creationId xmlns:a16="http://schemas.microsoft.com/office/drawing/2014/main" id="{0794EA72-8A00-4EAB-8A8E-114545400FCD}"/>
                    </a:ext>
                  </a:extLst>
                </p:cNvPr>
                <p:cNvSpPr/>
                <p:nvPr/>
              </p:nvSpPr>
              <p:spPr>
                <a:xfrm>
                  <a:off x="5887718" y="3552495"/>
                  <a:ext cx="1083366" cy="373596"/>
                </a:xfrm>
                <a:prstGeom prst="round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1600" b="1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B05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𝒓</m:t>
                        </m:r>
                        <m:r>
                          <a:rPr kumimoji="0" lang="en-US" sz="1600" b="1" i="0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B05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′</m:t>
                        </m:r>
                      </m:oMath>
                    </m:oMathPara>
                  </a14:m>
                  <a:endParaRPr kumimoji="0" lang="he-IL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Century Gothic" panose="020B0502020202020204"/>
                    <a:ea typeface="+mn-ea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24" name="מלבן: פינות מעוגלות 23">
                  <a:extLst>
                    <a:ext uri="{FF2B5EF4-FFF2-40B4-BE49-F238E27FC236}">
                      <a16:creationId xmlns:a16="http://schemas.microsoft.com/office/drawing/2014/main" id="{0794EA72-8A00-4EAB-8A8E-114545400FC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87718" y="3552495"/>
                  <a:ext cx="1083366" cy="373596"/>
                </a:xfrm>
                <a:prstGeom prst="round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5" name="תמונה 4">
            <a:extLst>
              <a:ext uri="{FF2B5EF4-FFF2-40B4-BE49-F238E27FC236}">
                <a16:creationId xmlns:a16="http://schemas.microsoft.com/office/drawing/2014/main" id="{80D598A2-46A8-4E1C-AC6C-CDF0BAF88F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03739" y="1182252"/>
            <a:ext cx="6037061" cy="4801349"/>
          </a:xfrm>
          <a:prstGeom prst="rect">
            <a:avLst/>
          </a:prstGeom>
        </p:spPr>
      </p:pic>
      <p:pic>
        <p:nvPicPr>
          <p:cNvPr id="1026" name="Picture 2" descr="601,571 Drone Stock Photos, Pictures &amp; Royalty-Free Images - iStock">
            <a:extLst>
              <a:ext uri="{FF2B5EF4-FFF2-40B4-BE49-F238E27FC236}">
                <a16:creationId xmlns:a16="http://schemas.microsoft.com/office/drawing/2014/main" id="{7471CA7B-70D1-59D1-10F2-FCDB734C4C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57" t="8685" r="10164" b="20540"/>
          <a:stretch/>
        </p:blipFill>
        <p:spPr bwMode="auto">
          <a:xfrm>
            <a:off x="7881604" y="1182252"/>
            <a:ext cx="996804" cy="601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D48DF8A-F5B3-CBCE-A83C-0CEAD198559B}"/>
              </a:ext>
            </a:extLst>
          </p:cNvPr>
          <p:cNvGrpSpPr/>
          <p:nvPr/>
        </p:nvGrpSpPr>
        <p:grpSpPr>
          <a:xfrm>
            <a:off x="7744458" y="1066586"/>
            <a:ext cx="1196342" cy="832936"/>
            <a:chOff x="3631653" y="3836403"/>
            <a:chExt cx="1196342" cy="832936"/>
          </a:xfrm>
        </p:grpSpPr>
        <p:sp>
          <p:nvSpPr>
            <p:cNvPr id="26" name="תיבת טקסט 25">
              <a:extLst>
                <a:ext uri="{FF2B5EF4-FFF2-40B4-BE49-F238E27FC236}">
                  <a16:creationId xmlns:a16="http://schemas.microsoft.com/office/drawing/2014/main" id="{CF47D806-C297-401C-B13D-67E54FB05CFD}"/>
                </a:ext>
              </a:extLst>
            </p:cNvPr>
            <p:cNvSpPr txBox="1"/>
            <p:nvPr/>
          </p:nvSpPr>
          <p:spPr>
            <a:xfrm>
              <a:off x="3631653" y="4052816"/>
              <a:ext cx="1196342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 w="19050">
                    <a:solidFill>
                      <a:prstClr val="black"/>
                    </a:solidFill>
                  </a:ln>
                  <a:solidFill>
                    <a:srgbClr val="000066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rPr>
                <a:t>GPS</a:t>
              </a:r>
              <a:endParaRPr kumimoji="0" lang="he-IL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3" name="סימן כפל 2">
              <a:extLst>
                <a:ext uri="{FF2B5EF4-FFF2-40B4-BE49-F238E27FC236}">
                  <a16:creationId xmlns:a16="http://schemas.microsoft.com/office/drawing/2014/main" id="{1877703D-8C7F-42CC-9A12-C4EDA181571C}"/>
                </a:ext>
              </a:extLst>
            </p:cNvPr>
            <p:cNvSpPr/>
            <p:nvPr/>
          </p:nvSpPr>
          <p:spPr>
            <a:xfrm>
              <a:off x="3778700" y="3836403"/>
              <a:ext cx="902247" cy="832936"/>
            </a:xfrm>
            <a:prstGeom prst="mathMultiply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he-IL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38213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תיבת טקסט 15">
            <a:extLst>
              <a:ext uri="{FF2B5EF4-FFF2-40B4-BE49-F238E27FC236}">
                <a16:creationId xmlns:a16="http://schemas.microsoft.com/office/drawing/2014/main" id="{5CBEDFDC-3C49-4E08-A53E-A412268626D4}"/>
              </a:ext>
            </a:extLst>
          </p:cNvPr>
          <p:cNvSpPr txBox="1"/>
          <p:nvPr/>
        </p:nvSpPr>
        <p:spPr>
          <a:xfrm>
            <a:off x="2479040" y="132982"/>
            <a:ext cx="68173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57200">
              <a:defRPr/>
            </a:pPr>
            <a:r>
              <a:rPr lang="en-US" sz="3600" b="1" cap="all" dirty="0">
                <a:ln w="28575">
                  <a:solidFill>
                    <a:srgbClr val="000066"/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Custom model</a:t>
            </a:r>
            <a:endParaRPr lang="he-IL" sz="3600" b="1" cap="all" dirty="0">
              <a:ln w="28575">
                <a:solidFill>
                  <a:srgbClr val="000066"/>
                </a:solidFill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E798BD87-3609-4837-BEB2-0D411451A30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03889" y="1055404"/>
                <a:ext cx="8609049" cy="3877318"/>
              </a:xfrm>
              <a:ln>
                <a:noFill/>
              </a:ln>
            </p:spPr>
            <p:txBody>
              <a:bodyPr>
                <a:normAutofit/>
              </a:bodyPr>
              <a:lstStyle/>
              <a:p>
                <a:pPr algn="l" rtl="0">
                  <a:lnSpc>
                    <a:spcPct val="150000"/>
                  </a:lnSpc>
                </a:pPr>
                <a:r>
                  <a:rPr lang="en-US" b="1" dirty="0">
                    <a:ln w="12700">
                      <a:solidFill>
                        <a:schemeClr val="bg1"/>
                      </a:solidFill>
                    </a:ln>
                    <a:solidFill>
                      <a:srgbClr val="0000FF"/>
                    </a:solidFill>
                  </a:rPr>
                  <a:t>R</a:t>
                </a:r>
                <a:r>
                  <a:rPr lang="en-US" dirty="0">
                    <a:ln w="19050">
                      <a:solidFill>
                        <a:schemeClr val="bg1"/>
                      </a:solidFill>
                    </a:ln>
                    <a:solidFill>
                      <a:srgbClr val="0000FF"/>
                    </a:solidFill>
                  </a:rPr>
                  <a:t> </a:t>
                </a:r>
                <a:r>
                  <a:rPr lang="en-US" dirty="0">
                    <a:ln w="19050">
                      <a:solidFill>
                        <a:schemeClr val="bg1"/>
                      </a:solidFill>
                    </a:ln>
                    <a:solidFill>
                      <a:srgbClr val="000066"/>
                    </a:solidFill>
                  </a:rPr>
                  <a:t>: Distance vector between Source to reference Sensor</a:t>
                </a:r>
              </a:p>
              <a:p>
                <a:pPr algn="l" rtl="0">
                  <a:lnSpc>
                    <a:spcPct val="150000"/>
                  </a:lnSpc>
                </a:pPr>
                <a:r>
                  <a:rPr lang="en-US" b="1" dirty="0">
                    <a:ln w="12700">
                      <a:solidFill>
                        <a:schemeClr val="bg1"/>
                      </a:solidFill>
                    </a:ln>
                    <a:solidFill>
                      <a:srgbClr val="00B050"/>
                    </a:solidFill>
                  </a:rPr>
                  <a:t>R’</a:t>
                </a:r>
                <a:r>
                  <a:rPr lang="en-US" dirty="0">
                    <a:ln w="19050">
                      <a:solidFill>
                        <a:schemeClr val="bg1"/>
                      </a:solidFill>
                    </a:ln>
                    <a:solidFill>
                      <a:srgbClr val="0000FF"/>
                    </a:solidFill>
                  </a:rPr>
                  <a:t> </a:t>
                </a:r>
                <a:r>
                  <a:rPr lang="en-US" dirty="0">
                    <a:ln w="19050">
                      <a:solidFill>
                        <a:schemeClr val="bg1"/>
                      </a:solidFill>
                    </a:ln>
                    <a:solidFill>
                      <a:srgbClr val="000066"/>
                    </a:solidFill>
                  </a:rPr>
                  <a:t>: Distance vector between Source to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n w="19050">
                          <a:solidFill>
                            <a:schemeClr val="bg1"/>
                          </a:solidFill>
                        </a:ln>
                        <a:solidFill>
                          <a:srgbClr val="000066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sSub>
                      <m:sSubPr>
                        <m:ctrlPr>
                          <a:rPr lang="en-US" b="0" i="1" dirty="0" smtClean="0">
                            <a:ln w="19050">
                              <a:solidFill>
                                <a:schemeClr val="bg1"/>
                              </a:solidFill>
                            </a:ln>
                            <a:solidFill>
                              <a:srgbClr val="00006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n w="19050">
                              <a:solidFill>
                                <a:schemeClr val="bg1"/>
                              </a:solidFill>
                            </a:ln>
                            <a:solidFill>
                              <a:srgbClr val="000066"/>
                            </a:solidFill>
                            <a:latin typeface="Cambria Math" panose="02040503050406030204" pitchFamily="18" charset="0"/>
                          </a:rPr>
                          <m:t>’</m:t>
                        </m:r>
                      </m:e>
                      <m:sub>
                        <m:r>
                          <a:rPr lang="en-US" i="1" dirty="0" smtClean="0">
                            <a:ln w="19050">
                              <a:solidFill>
                                <a:schemeClr val="bg1"/>
                              </a:solidFill>
                            </a:ln>
                            <a:solidFill>
                              <a:srgbClr val="000066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 dirty="0" smtClean="0">
                            <a:ln w="19050">
                              <a:solidFill>
                                <a:schemeClr val="bg1"/>
                              </a:solidFill>
                            </a:ln>
                            <a:solidFill>
                              <a:srgbClr val="000066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</m:oMath>
                </a14:m>
                <a:r>
                  <a:rPr lang="en-US" dirty="0">
                    <a:ln w="19050">
                      <a:solidFill>
                        <a:schemeClr val="bg1"/>
                      </a:solidFill>
                    </a:ln>
                    <a:solidFill>
                      <a:srgbClr val="000066"/>
                    </a:solidFill>
                  </a:rPr>
                  <a:t> Sensor</a:t>
                </a:r>
              </a:p>
              <a:p>
                <a:pPr algn="l" rtl="0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</a:rPr>
                      <m:t>𝜽</m:t>
                    </m:r>
                  </m:oMath>
                </a14:m>
                <a:r>
                  <a:rPr lang="en-US" b="1" dirty="0">
                    <a:solidFill>
                      <a:schemeClr val="bg1"/>
                    </a:solidFill>
                    <a:effectLst/>
                  </a:rPr>
                  <a:t> </a:t>
                </a:r>
                <a:r>
                  <a:rPr lang="en-US" dirty="0">
                    <a:ln w="19050">
                      <a:solidFill>
                        <a:schemeClr val="bg1"/>
                      </a:solidFill>
                    </a:ln>
                    <a:solidFill>
                      <a:srgbClr val="000066"/>
                    </a:solidFill>
                  </a:rPr>
                  <a:t>: Direction Between Source and Array (Far- Field)</a:t>
                </a:r>
              </a:p>
              <a:p>
                <a:pPr algn="l" rtl="0">
                  <a:lnSpc>
                    <a:spcPct val="150000"/>
                  </a:lnSpc>
                </a:pPr>
                <a:r>
                  <a:rPr lang="en-US" dirty="0">
                    <a:ln w="19050">
                      <a:solidFill>
                        <a:schemeClr val="bg1"/>
                      </a:solidFill>
                    </a:ln>
                    <a:solidFill>
                      <a:srgbClr val="000066"/>
                    </a:solidFill>
                  </a:rPr>
                  <a:t>c: Speed of Light</a:t>
                </a:r>
              </a:p>
              <a:p>
                <a:pPr marL="0" indent="0" algn="l" rtl="0">
                  <a:lnSpc>
                    <a:spcPct val="150000"/>
                  </a:lnSpc>
                  <a:buNone/>
                </a:pPr>
                <a:endParaRPr lang="en-US" b="1" dirty="0">
                  <a:solidFill>
                    <a:schemeClr val="bg1"/>
                  </a:solidFill>
                  <a:effectLst/>
                </a:endParaRPr>
              </a:p>
              <a:p>
                <a:pPr marL="0" indent="0" algn="l" rtl="0">
                  <a:buNone/>
                </a:pPr>
                <a:endParaRPr lang="pt-BR" sz="2400" b="1" i="1" dirty="0">
                  <a:ln w="19050">
                    <a:solidFill>
                      <a:schemeClr val="bg1"/>
                    </a:solidFill>
                  </a:ln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E798BD87-3609-4837-BEB2-0D411451A3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3889" y="1055404"/>
                <a:ext cx="8609049" cy="3877318"/>
              </a:xfrm>
              <a:blipFill>
                <a:blip r:embed="rId3"/>
                <a:stretch>
                  <a:fillRect l="-35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קבוצה 14">
            <a:extLst>
              <a:ext uri="{FF2B5EF4-FFF2-40B4-BE49-F238E27FC236}">
                <a16:creationId xmlns:a16="http://schemas.microsoft.com/office/drawing/2014/main" id="{54BD298E-9559-4D7A-BD72-A77B89A8267F}"/>
              </a:ext>
            </a:extLst>
          </p:cNvPr>
          <p:cNvGrpSpPr/>
          <p:nvPr/>
        </p:nvGrpSpPr>
        <p:grpSpPr>
          <a:xfrm>
            <a:off x="8371840" y="963038"/>
            <a:ext cx="3702824" cy="3192401"/>
            <a:chOff x="3155174" y="1467174"/>
            <a:chExt cx="5465089" cy="4346453"/>
          </a:xfrm>
        </p:grpSpPr>
        <p:grpSp>
          <p:nvGrpSpPr>
            <p:cNvPr id="18" name="קבוצה 17">
              <a:extLst>
                <a:ext uri="{FF2B5EF4-FFF2-40B4-BE49-F238E27FC236}">
                  <a16:creationId xmlns:a16="http://schemas.microsoft.com/office/drawing/2014/main" id="{7EA02D0F-709F-4136-A1B2-2329AB945712}"/>
                </a:ext>
              </a:extLst>
            </p:cNvPr>
            <p:cNvGrpSpPr/>
            <p:nvPr/>
          </p:nvGrpSpPr>
          <p:grpSpPr>
            <a:xfrm>
              <a:off x="3155174" y="1467174"/>
              <a:ext cx="5465089" cy="4346453"/>
              <a:chOff x="3155175" y="1000246"/>
              <a:chExt cx="5465089" cy="4346453"/>
            </a:xfrm>
          </p:grpSpPr>
          <p:pic>
            <p:nvPicPr>
              <p:cNvPr id="27" name="תמונה 26">
                <a:extLst>
                  <a:ext uri="{FF2B5EF4-FFF2-40B4-BE49-F238E27FC236}">
                    <a16:creationId xmlns:a16="http://schemas.microsoft.com/office/drawing/2014/main" id="{C7387101-6F64-4D4A-BBD2-1D36DE0277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155175" y="1000246"/>
                <a:ext cx="5465089" cy="4346453"/>
              </a:xfrm>
              <a:prstGeom prst="rect">
                <a:avLst/>
              </a:prstGeom>
            </p:spPr>
          </p:pic>
          <p:grpSp>
            <p:nvGrpSpPr>
              <p:cNvPr id="28" name="קבוצה 27">
                <a:extLst>
                  <a:ext uri="{FF2B5EF4-FFF2-40B4-BE49-F238E27FC236}">
                    <a16:creationId xmlns:a16="http://schemas.microsoft.com/office/drawing/2014/main" id="{4119DE51-D43E-4A62-9176-89705EFD479B}"/>
                  </a:ext>
                </a:extLst>
              </p:cNvPr>
              <p:cNvGrpSpPr/>
              <p:nvPr/>
            </p:nvGrpSpPr>
            <p:grpSpPr>
              <a:xfrm>
                <a:off x="3155175" y="4370979"/>
                <a:ext cx="1083366" cy="439146"/>
                <a:chOff x="3155175" y="4370979"/>
                <a:chExt cx="1083366" cy="439146"/>
              </a:xfrm>
            </p:grpSpPr>
            <p:sp>
              <p:nvSpPr>
                <p:cNvPr id="32" name="אליפסה 31">
                  <a:extLst>
                    <a:ext uri="{FF2B5EF4-FFF2-40B4-BE49-F238E27FC236}">
                      <a16:creationId xmlns:a16="http://schemas.microsoft.com/office/drawing/2014/main" id="{8A57F48F-6474-4AE6-B76F-CF16E4F6F385}"/>
                    </a:ext>
                  </a:extLst>
                </p:cNvPr>
                <p:cNvSpPr/>
                <p:nvPr/>
              </p:nvSpPr>
              <p:spPr>
                <a:xfrm>
                  <a:off x="3962400" y="4624387"/>
                  <a:ext cx="195263" cy="185738"/>
                </a:xfrm>
                <a:prstGeom prst="ellipse">
                  <a:avLst/>
                </a:prstGeom>
                <a:noFill/>
                <a:ln w="9525" cap="flat" cmpd="sng" algn="ctr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accent1"/>
                </a:fontRef>
              </p:style>
              <p:txBody>
                <a:bodyPr rtlCol="1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he-IL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B31166"/>
                    </a:solidFill>
                    <a:effectLst/>
                    <a:uLnTx/>
                    <a:uFillTx/>
                    <a:latin typeface="Century Gothic" panose="020B0502020202020204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3" name="מלבן: פינות מעוגלות 32">
                  <a:extLst>
                    <a:ext uri="{FF2B5EF4-FFF2-40B4-BE49-F238E27FC236}">
                      <a16:creationId xmlns:a16="http://schemas.microsoft.com/office/drawing/2014/main" id="{1510D3BD-2183-4368-B13B-66D62B9E42E7}"/>
                    </a:ext>
                  </a:extLst>
                </p:cNvPr>
                <p:cNvSpPr/>
                <p:nvPr/>
              </p:nvSpPr>
              <p:spPr>
                <a:xfrm>
                  <a:off x="3155175" y="4370979"/>
                  <a:ext cx="1083366" cy="373596"/>
                </a:xfrm>
                <a:prstGeom prst="round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uLnTx/>
                      <a:uFillTx/>
                      <a:latin typeface="Century Gothic" panose="020B0502020202020204"/>
                      <a:ea typeface="+mn-ea"/>
                      <a:cs typeface="+mn-cs"/>
                    </a:rPr>
                    <a:t>Reference</a:t>
                  </a:r>
                  <a:endParaRPr kumimoji="0" lang="he-IL" sz="10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Century Gothic" panose="020B0502020202020204"/>
                    <a:ea typeface="+mn-ea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29" name="קבוצה 28">
                <a:extLst>
                  <a:ext uri="{FF2B5EF4-FFF2-40B4-BE49-F238E27FC236}">
                    <a16:creationId xmlns:a16="http://schemas.microsoft.com/office/drawing/2014/main" id="{D541DC02-309F-451A-BA3D-CBBACD5A79AD}"/>
                  </a:ext>
                </a:extLst>
              </p:cNvPr>
              <p:cNvGrpSpPr/>
              <p:nvPr/>
            </p:nvGrpSpPr>
            <p:grpSpPr>
              <a:xfrm>
                <a:off x="4895850" y="4216133"/>
                <a:ext cx="1180997" cy="373596"/>
                <a:chOff x="4895850" y="4216133"/>
                <a:chExt cx="1180997" cy="373596"/>
              </a:xfrm>
            </p:grpSpPr>
            <p:sp>
              <p:nvSpPr>
                <p:cNvPr id="30" name="אליפסה 29">
                  <a:extLst>
                    <a:ext uri="{FF2B5EF4-FFF2-40B4-BE49-F238E27FC236}">
                      <a16:creationId xmlns:a16="http://schemas.microsoft.com/office/drawing/2014/main" id="{5644F506-6F6A-4DEA-99D8-7AE4F6A3C0A8}"/>
                    </a:ext>
                  </a:extLst>
                </p:cNvPr>
                <p:cNvSpPr/>
                <p:nvPr/>
              </p:nvSpPr>
              <p:spPr>
                <a:xfrm>
                  <a:off x="4895850" y="4310062"/>
                  <a:ext cx="195263" cy="185738"/>
                </a:xfrm>
                <a:prstGeom prst="ellipse">
                  <a:avLst/>
                </a:prstGeom>
                <a:noFill/>
                <a:ln w="9525" cap="flat" cmpd="sng" algn="ctr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accent1"/>
                </a:fontRef>
              </p:style>
              <p:txBody>
                <a:bodyPr rtlCol="1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he-IL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B31166"/>
                    </a:solidFill>
                    <a:effectLst/>
                    <a:uLnTx/>
                    <a:uFillTx/>
                    <a:latin typeface="Century Gothic" panose="020B0502020202020204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1" name="מלבן: פינות מעוגלות 30">
                  <a:extLst>
                    <a:ext uri="{FF2B5EF4-FFF2-40B4-BE49-F238E27FC236}">
                      <a16:creationId xmlns:a16="http://schemas.microsoft.com/office/drawing/2014/main" id="{DF1EB5DF-694A-4427-BDCB-B352905BF6AF}"/>
                    </a:ext>
                  </a:extLst>
                </p:cNvPr>
                <p:cNvSpPr/>
                <p:nvPr/>
              </p:nvSpPr>
              <p:spPr>
                <a:xfrm>
                  <a:off x="4993481" y="4216133"/>
                  <a:ext cx="1083366" cy="373596"/>
                </a:xfrm>
                <a:prstGeom prst="round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1" i="0" u="none" strike="noStrike" kern="1200" cap="none" spc="0" normalizeH="0" baseline="0" noProof="0" dirty="0" err="1">
                      <a:ln>
                        <a:noFill/>
                      </a:ln>
                      <a:solidFill>
                        <a:srgbClr val="00B050"/>
                      </a:solidFill>
                      <a:effectLst/>
                      <a:uLnTx/>
                      <a:uFillTx/>
                      <a:latin typeface="Century Gothic" panose="020B0502020202020204"/>
                      <a:ea typeface="+mn-ea"/>
                      <a:cs typeface="+mn-cs"/>
                    </a:rPr>
                    <a:t>n’th</a:t>
                  </a:r>
                  <a:r>
                    <a:rPr kumimoji="0" lang="en-US" sz="11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B050"/>
                      </a:solidFill>
                      <a:effectLst/>
                      <a:uLnTx/>
                      <a:uFillTx/>
                      <a:latin typeface="Century Gothic" panose="020B0502020202020204"/>
                      <a:ea typeface="+mn-ea"/>
                      <a:cs typeface="+mn-cs"/>
                    </a:rPr>
                    <a:t> sensor </a:t>
                  </a:r>
                  <a:endParaRPr kumimoji="0" lang="he-IL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entury Gothic" panose="020B0502020202020204"/>
                    <a:ea typeface="+mn-ea"/>
                    <a:cs typeface="Arial" panose="020B0604020202020204" pitchFamily="34" charset="0"/>
                  </a:endParaRPr>
                </a:p>
              </p:txBody>
            </p:sp>
          </p:grpSp>
        </p:grpSp>
        <p:cxnSp>
          <p:nvCxnSpPr>
            <p:cNvPr id="23" name="מחבר ישר 22">
              <a:extLst>
                <a:ext uri="{FF2B5EF4-FFF2-40B4-BE49-F238E27FC236}">
                  <a16:creationId xmlns:a16="http://schemas.microsoft.com/office/drawing/2014/main" id="{73B1B24B-C323-4609-B0EE-6BAAFD72499D}"/>
                </a:ext>
              </a:extLst>
            </p:cNvPr>
            <p:cNvCxnSpPr>
              <a:cxnSpLocks/>
            </p:cNvCxnSpPr>
            <p:nvPr/>
          </p:nvCxnSpPr>
          <p:spPr>
            <a:xfrm>
              <a:off x="4034672" y="4354830"/>
              <a:ext cx="0" cy="856673"/>
            </a:xfrm>
            <a:prstGeom prst="line">
              <a:avLst/>
            </a:prstGeom>
            <a:ln>
              <a:prstDash val="dash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מלבן: פינות מעוגלות 23">
                  <a:extLst>
                    <a:ext uri="{FF2B5EF4-FFF2-40B4-BE49-F238E27FC236}">
                      <a16:creationId xmlns:a16="http://schemas.microsoft.com/office/drawing/2014/main" id="{DE3B5A8B-7518-4B3F-9515-9D45145188D9}"/>
                    </a:ext>
                  </a:extLst>
                </p:cNvPr>
                <p:cNvSpPr/>
                <p:nvPr/>
              </p:nvSpPr>
              <p:spPr>
                <a:xfrm>
                  <a:off x="3731605" y="4554741"/>
                  <a:ext cx="1083366" cy="373596"/>
                </a:xfrm>
                <a:prstGeom prst="round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1600" b="1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𝜽</m:t>
                        </m:r>
                      </m:oMath>
                    </m:oMathPara>
                  </a14:m>
                  <a:endParaRPr kumimoji="0" lang="he-IL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Century Gothic" panose="020B0502020202020204"/>
                    <a:ea typeface="+mn-ea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24" name="מלבן: פינות מעוגלות 23">
                  <a:extLst>
                    <a:ext uri="{FF2B5EF4-FFF2-40B4-BE49-F238E27FC236}">
                      <a16:creationId xmlns:a16="http://schemas.microsoft.com/office/drawing/2014/main" id="{DE3B5A8B-7518-4B3F-9515-9D45145188D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1605" y="4554741"/>
                  <a:ext cx="1083366" cy="373596"/>
                </a:xfrm>
                <a:prstGeom prst="roundRect">
                  <a:avLst/>
                </a:prstGeom>
                <a:blipFill>
                  <a:blip r:embed="rId5"/>
                  <a:stretch>
                    <a:fillRect b="-1333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מלבן: פינות מעוגלות 24">
                  <a:extLst>
                    <a:ext uri="{FF2B5EF4-FFF2-40B4-BE49-F238E27FC236}">
                      <a16:creationId xmlns:a16="http://schemas.microsoft.com/office/drawing/2014/main" id="{1B1B4D76-ABA9-4D8C-B474-831394AEFBE5}"/>
                    </a:ext>
                  </a:extLst>
                </p:cNvPr>
                <p:cNvSpPr/>
                <p:nvPr/>
              </p:nvSpPr>
              <p:spPr>
                <a:xfrm>
                  <a:off x="5446105" y="3242202"/>
                  <a:ext cx="1083366" cy="373596"/>
                </a:xfrm>
                <a:prstGeom prst="round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1600" b="1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𝑹</m:t>
                        </m:r>
                      </m:oMath>
                    </m:oMathPara>
                  </a14:m>
                  <a:endParaRPr kumimoji="0" lang="he-IL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Century Gothic" panose="020B0502020202020204"/>
                    <a:ea typeface="+mn-ea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25" name="מלבן: פינות מעוגלות 24">
                  <a:extLst>
                    <a:ext uri="{FF2B5EF4-FFF2-40B4-BE49-F238E27FC236}">
                      <a16:creationId xmlns:a16="http://schemas.microsoft.com/office/drawing/2014/main" id="{1B1B4D76-ABA9-4D8C-B474-831394AEFBE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46105" y="3242202"/>
                  <a:ext cx="1083366" cy="373596"/>
                </a:xfrm>
                <a:prstGeom prst="roundRect">
                  <a:avLst/>
                </a:prstGeom>
                <a:blipFill>
                  <a:blip r:embed="rId6"/>
                  <a:stretch>
                    <a:fillRect b="-11111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מלבן: פינות מעוגלות 25">
                  <a:extLst>
                    <a:ext uri="{FF2B5EF4-FFF2-40B4-BE49-F238E27FC236}">
                      <a16:creationId xmlns:a16="http://schemas.microsoft.com/office/drawing/2014/main" id="{D8A97D5B-3AF3-4824-8755-59EE352477A2}"/>
                    </a:ext>
                  </a:extLst>
                </p:cNvPr>
                <p:cNvSpPr/>
                <p:nvPr/>
              </p:nvSpPr>
              <p:spPr>
                <a:xfrm>
                  <a:off x="5887718" y="3552495"/>
                  <a:ext cx="1083366" cy="373596"/>
                </a:xfrm>
                <a:prstGeom prst="round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1600" b="1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B05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𝑹</m:t>
                        </m:r>
                        <m:r>
                          <a:rPr kumimoji="0" lang="en-US" sz="1600" b="1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B05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′</m:t>
                        </m:r>
                      </m:oMath>
                    </m:oMathPara>
                  </a14:m>
                  <a:endParaRPr kumimoji="0" lang="he-IL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Century Gothic" panose="020B0502020202020204"/>
                    <a:ea typeface="+mn-ea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26" name="מלבן: פינות מעוגלות 25">
                  <a:extLst>
                    <a:ext uri="{FF2B5EF4-FFF2-40B4-BE49-F238E27FC236}">
                      <a16:creationId xmlns:a16="http://schemas.microsoft.com/office/drawing/2014/main" id="{D8A97D5B-3AF3-4824-8755-59EE352477A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87718" y="3552495"/>
                  <a:ext cx="1083366" cy="373596"/>
                </a:xfrm>
                <a:prstGeom prst="roundRect">
                  <a:avLst/>
                </a:prstGeom>
                <a:blipFill>
                  <a:blip r:embed="rId7"/>
                  <a:stretch>
                    <a:fillRect b="-15556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74054855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E798BD87-3609-4837-BEB2-0D411451A30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30394" y="1140026"/>
                <a:ext cx="8421811" cy="1670135"/>
              </a:xfrm>
              <a:ln>
                <a:noFill/>
              </a:ln>
            </p:spPr>
            <p:txBody>
              <a:bodyPr>
                <a:normAutofit/>
              </a:bodyPr>
              <a:lstStyle/>
              <a:p>
                <a:pPr marL="0" indent="0" algn="l" rtl="0">
                  <a:buNone/>
                </a:pPr>
                <a:r>
                  <a:rPr lang="en-US" sz="2600" dirty="0">
                    <a:ln w="19050">
                      <a:solidFill>
                        <a:schemeClr val="bg1"/>
                      </a:solidFill>
                    </a:ln>
                    <a:solidFill>
                      <a:srgbClr val="000066"/>
                    </a:solidFill>
                  </a:rPr>
                  <a:t>Source Information lies in the difference between</a:t>
                </a:r>
                <a:br>
                  <a:rPr lang="en-US" sz="2600" dirty="0">
                    <a:ln w="19050">
                      <a:solidFill>
                        <a:schemeClr val="bg1"/>
                      </a:solidFill>
                    </a:ln>
                    <a:solidFill>
                      <a:srgbClr val="000066"/>
                    </a:solidFill>
                  </a:rPr>
                </a:br>
                <a:r>
                  <a:rPr lang="en-US" sz="2600" dirty="0">
                    <a:ln w="19050">
                      <a:solidFill>
                        <a:schemeClr val="bg1"/>
                      </a:solidFill>
                    </a:ln>
                    <a:solidFill>
                      <a:srgbClr val="000066"/>
                    </a:solidFill>
                  </a:rPr>
                  <a:t>the Source propagation delay at reference sensor</a:t>
                </a:r>
                <a:br>
                  <a:rPr lang="en-US" sz="2600" dirty="0">
                    <a:ln w="19050">
                      <a:solidFill>
                        <a:schemeClr val="bg1"/>
                      </a:solidFill>
                    </a:ln>
                    <a:solidFill>
                      <a:srgbClr val="000066"/>
                    </a:solidFill>
                  </a:rPr>
                </a:br>
                <a:r>
                  <a:rPr lang="en-US" sz="2600" dirty="0">
                    <a:ln w="19050">
                      <a:solidFill>
                        <a:schemeClr val="bg1"/>
                      </a:solidFill>
                    </a:ln>
                    <a:solidFill>
                      <a:srgbClr val="000066"/>
                    </a:solidFill>
                  </a:rPr>
                  <a:t>and at the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600" i="1" dirty="0">
                            <a:ln w="19050">
                              <a:solidFill>
                                <a:schemeClr val="bg1"/>
                              </a:solidFill>
                            </a:ln>
                            <a:solidFill>
                              <a:srgbClr val="000066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600" dirty="0" smtClean="0">
                            <a:ln w="19050">
                              <a:solidFill>
                                <a:schemeClr val="bg1"/>
                              </a:solidFill>
                            </a:ln>
                            <a:solidFill>
                              <a:srgbClr val="000066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  <m:sub>
                        <m:r>
                          <a:rPr lang="en-US" sz="2600" dirty="0">
                            <a:ln w="19050">
                              <a:solidFill>
                                <a:schemeClr val="bg1"/>
                              </a:solidFill>
                            </a:ln>
                            <a:solidFill>
                              <a:srgbClr val="000066"/>
                            </a:solidFill>
                            <a:latin typeface="Cambria Math" panose="02040503050406030204" pitchFamily="18" charset="0"/>
                          </a:rPr>
                          <m:t>𝒕𝒉</m:t>
                        </m:r>
                      </m:sub>
                      <m:sup>
                        <m:r>
                          <a:rPr lang="en-US" sz="2600" dirty="0">
                            <a:ln w="19050">
                              <a:solidFill>
                                <a:schemeClr val="bg1"/>
                              </a:solidFill>
                            </a:ln>
                            <a:solidFill>
                              <a:srgbClr val="000066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sz="2600" dirty="0">
                    <a:ln w="19050">
                      <a:solidFill>
                        <a:schemeClr val="bg1"/>
                      </a:solidFill>
                    </a:ln>
                    <a:solidFill>
                      <a:srgbClr val="000066"/>
                    </a:solidFill>
                  </a:rPr>
                  <a:t> sensor is:</a:t>
                </a:r>
              </a:p>
              <a:p>
                <a:pPr marL="0" indent="0" algn="l" rtl="0">
                  <a:buNone/>
                </a:pPr>
                <a:endParaRPr lang="pt-BR" sz="2600" b="1" i="1" dirty="0">
                  <a:ln w="19050">
                    <a:solidFill>
                      <a:schemeClr val="bg1"/>
                    </a:solidFill>
                  </a:ln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E798BD87-3609-4837-BEB2-0D411451A3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30394" y="1140026"/>
                <a:ext cx="8421811" cy="1670135"/>
              </a:xfr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קבוצה 14">
            <a:extLst>
              <a:ext uri="{FF2B5EF4-FFF2-40B4-BE49-F238E27FC236}">
                <a16:creationId xmlns:a16="http://schemas.microsoft.com/office/drawing/2014/main" id="{54BD298E-9559-4D7A-BD72-A77B89A8267F}"/>
              </a:ext>
            </a:extLst>
          </p:cNvPr>
          <p:cNvGrpSpPr/>
          <p:nvPr/>
        </p:nvGrpSpPr>
        <p:grpSpPr>
          <a:xfrm>
            <a:off x="8371840" y="963038"/>
            <a:ext cx="3702824" cy="3192401"/>
            <a:chOff x="3155174" y="1467174"/>
            <a:chExt cx="5465089" cy="4346453"/>
          </a:xfrm>
        </p:grpSpPr>
        <p:grpSp>
          <p:nvGrpSpPr>
            <p:cNvPr id="18" name="קבוצה 17">
              <a:extLst>
                <a:ext uri="{FF2B5EF4-FFF2-40B4-BE49-F238E27FC236}">
                  <a16:creationId xmlns:a16="http://schemas.microsoft.com/office/drawing/2014/main" id="{7EA02D0F-709F-4136-A1B2-2329AB945712}"/>
                </a:ext>
              </a:extLst>
            </p:cNvPr>
            <p:cNvGrpSpPr/>
            <p:nvPr/>
          </p:nvGrpSpPr>
          <p:grpSpPr>
            <a:xfrm>
              <a:off x="3155174" y="1467174"/>
              <a:ext cx="5465089" cy="4346453"/>
              <a:chOff x="3155175" y="1000246"/>
              <a:chExt cx="5465089" cy="4346453"/>
            </a:xfrm>
          </p:grpSpPr>
          <p:pic>
            <p:nvPicPr>
              <p:cNvPr id="27" name="תמונה 26">
                <a:extLst>
                  <a:ext uri="{FF2B5EF4-FFF2-40B4-BE49-F238E27FC236}">
                    <a16:creationId xmlns:a16="http://schemas.microsoft.com/office/drawing/2014/main" id="{C7387101-6F64-4D4A-BBD2-1D36DE0277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155175" y="1000246"/>
                <a:ext cx="5465089" cy="4346453"/>
              </a:xfrm>
              <a:prstGeom prst="rect">
                <a:avLst/>
              </a:prstGeom>
            </p:spPr>
          </p:pic>
          <p:grpSp>
            <p:nvGrpSpPr>
              <p:cNvPr id="28" name="קבוצה 27">
                <a:extLst>
                  <a:ext uri="{FF2B5EF4-FFF2-40B4-BE49-F238E27FC236}">
                    <a16:creationId xmlns:a16="http://schemas.microsoft.com/office/drawing/2014/main" id="{4119DE51-D43E-4A62-9176-89705EFD479B}"/>
                  </a:ext>
                </a:extLst>
              </p:cNvPr>
              <p:cNvGrpSpPr/>
              <p:nvPr/>
            </p:nvGrpSpPr>
            <p:grpSpPr>
              <a:xfrm>
                <a:off x="3155175" y="4370979"/>
                <a:ext cx="1083366" cy="439146"/>
                <a:chOff x="3155175" y="4370979"/>
                <a:chExt cx="1083366" cy="439146"/>
              </a:xfrm>
            </p:grpSpPr>
            <p:sp>
              <p:nvSpPr>
                <p:cNvPr id="32" name="אליפסה 31">
                  <a:extLst>
                    <a:ext uri="{FF2B5EF4-FFF2-40B4-BE49-F238E27FC236}">
                      <a16:creationId xmlns:a16="http://schemas.microsoft.com/office/drawing/2014/main" id="{8A57F48F-6474-4AE6-B76F-CF16E4F6F385}"/>
                    </a:ext>
                  </a:extLst>
                </p:cNvPr>
                <p:cNvSpPr/>
                <p:nvPr/>
              </p:nvSpPr>
              <p:spPr>
                <a:xfrm>
                  <a:off x="3962400" y="4624387"/>
                  <a:ext cx="195263" cy="185738"/>
                </a:xfrm>
                <a:prstGeom prst="ellipse">
                  <a:avLst/>
                </a:prstGeom>
                <a:noFill/>
                <a:ln w="9525" cap="flat" cmpd="sng" algn="ctr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accent1"/>
                </a:fontRef>
              </p:style>
              <p:txBody>
                <a:bodyPr rtlCol="1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he-IL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B31166"/>
                    </a:solidFill>
                    <a:effectLst/>
                    <a:uLnTx/>
                    <a:uFillTx/>
                    <a:latin typeface="Century Gothic" panose="020B0502020202020204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3" name="מלבן: פינות מעוגלות 32">
                  <a:extLst>
                    <a:ext uri="{FF2B5EF4-FFF2-40B4-BE49-F238E27FC236}">
                      <a16:creationId xmlns:a16="http://schemas.microsoft.com/office/drawing/2014/main" id="{1510D3BD-2183-4368-B13B-66D62B9E42E7}"/>
                    </a:ext>
                  </a:extLst>
                </p:cNvPr>
                <p:cNvSpPr/>
                <p:nvPr/>
              </p:nvSpPr>
              <p:spPr>
                <a:xfrm>
                  <a:off x="3155175" y="4370979"/>
                  <a:ext cx="1083366" cy="373596"/>
                </a:xfrm>
                <a:prstGeom prst="round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uLnTx/>
                      <a:uFillTx/>
                      <a:latin typeface="Century Gothic" panose="020B0502020202020204"/>
                      <a:ea typeface="+mn-ea"/>
                      <a:cs typeface="+mn-cs"/>
                    </a:rPr>
                    <a:t>Reference</a:t>
                  </a:r>
                  <a:endParaRPr kumimoji="0" lang="he-IL" sz="10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Century Gothic" panose="020B0502020202020204"/>
                    <a:ea typeface="+mn-ea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29" name="קבוצה 28">
                <a:extLst>
                  <a:ext uri="{FF2B5EF4-FFF2-40B4-BE49-F238E27FC236}">
                    <a16:creationId xmlns:a16="http://schemas.microsoft.com/office/drawing/2014/main" id="{D541DC02-309F-451A-BA3D-CBBACD5A79AD}"/>
                  </a:ext>
                </a:extLst>
              </p:cNvPr>
              <p:cNvGrpSpPr/>
              <p:nvPr/>
            </p:nvGrpSpPr>
            <p:grpSpPr>
              <a:xfrm>
                <a:off x="4895850" y="4216133"/>
                <a:ext cx="1180997" cy="373596"/>
                <a:chOff x="4895850" y="4216133"/>
                <a:chExt cx="1180997" cy="373596"/>
              </a:xfrm>
            </p:grpSpPr>
            <p:sp>
              <p:nvSpPr>
                <p:cNvPr id="30" name="אליפסה 29">
                  <a:extLst>
                    <a:ext uri="{FF2B5EF4-FFF2-40B4-BE49-F238E27FC236}">
                      <a16:creationId xmlns:a16="http://schemas.microsoft.com/office/drawing/2014/main" id="{5644F506-6F6A-4DEA-99D8-7AE4F6A3C0A8}"/>
                    </a:ext>
                  </a:extLst>
                </p:cNvPr>
                <p:cNvSpPr/>
                <p:nvPr/>
              </p:nvSpPr>
              <p:spPr>
                <a:xfrm>
                  <a:off x="4895850" y="4310062"/>
                  <a:ext cx="195263" cy="185738"/>
                </a:xfrm>
                <a:prstGeom prst="ellipse">
                  <a:avLst/>
                </a:prstGeom>
                <a:noFill/>
                <a:ln w="9525" cap="flat" cmpd="sng" algn="ctr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accent1"/>
                </a:fontRef>
              </p:style>
              <p:txBody>
                <a:bodyPr rtlCol="1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he-IL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B31166"/>
                    </a:solidFill>
                    <a:effectLst/>
                    <a:uLnTx/>
                    <a:uFillTx/>
                    <a:latin typeface="Century Gothic" panose="020B0502020202020204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1" name="מלבן: פינות מעוגלות 30">
                  <a:extLst>
                    <a:ext uri="{FF2B5EF4-FFF2-40B4-BE49-F238E27FC236}">
                      <a16:creationId xmlns:a16="http://schemas.microsoft.com/office/drawing/2014/main" id="{DF1EB5DF-694A-4427-BDCB-B352905BF6AF}"/>
                    </a:ext>
                  </a:extLst>
                </p:cNvPr>
                <p:cNvSpPr/>
                <p:nvPr/>
              </p:nvSpPr>
              <p:spPr>
                <a:xfrm>
                  <a:off x="4993481" y="4216133"/>
                  <a:ext cx="1083366" cy="373596"/>
                </a:xfrm>
                <a:prstGeom prst="round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1" i="0" u="none" strike="noStrike" kern="1200" cap="none" spc="0" normalizeH="0" baseline="0" noProof="0" dirty="0" err="1">
                      <a:ln>
                        <a:noFill/>
                      </a:ln>
                      <a:solidFill>
                        <a:srgbClr val="00B050"/>
                      </a:solidFill>
                      <a:effectLst/>
                      <a:uLnTx/>
                      <a:uFillTx/>
                      <a:latin typeface="Century Gothic" panose="020B0502020202020204"/>
                      <a:ea typeface="+mn-ea"/>
                      <a:cs typeface="+mn-cs"/>
                    </a:rPr>
                    <a:t>n’th</a:t>
                  </a:r>
                  <a:r>
                    <a:rPr kumimoji="0" lang="en-US" sz="11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B050"/>
                      </a:solidFill>
                      <a:effectLst/>
                      <a:uLnTx/>
                      <a:uFillTx/>
                      <a:latin typeface="Century Gothic" panose="020B0502020202020204"/>
                      <a:ea typeface="+mn-ea"/>
                      <a:cs typeface="+mn-cs"/>
                    </a:rPr>
                    <a:t> sensor </a:t>
                  </a:r>
                  <a:endParaRPr kumimoji="0" lang="he-IL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entury Gothic" panose="020B0502020202020204"/>
                    <a:ea typeface="+mn-ea"/>
                    <a:cs typeface="Arial" panose="020B0604020202020204" pitchFamily="34" charset="0"/>
                  </a:endParaRPr>
                </a:p>
              </p:txBody>
            </p:sp>
          </p:grpSp>
        </p:grpSp>
        <p:cxnSp>
          <p:nvCxnSpPr>
            <p:cNvPr id="23" name="מחבר ישר 22">
              <a:extLst>
                <a:ext uri="{FF2B5EF4-FFF2-40B4-BE49-F238E27FC236}">
                  <a16:creationId xmlns:a16="http://schemas.microsoft.com/office/drawing/2014/main" id="{73B1B24B-C323-4609-B0EE-6BAAFD72499D}"/>
                </a:ext>
              </a:extLst>
            </p:cNvPr>
            <p:cNvCxnSpPr>
              <a:cxnSpLocks/>
            </p:cNvCxnSpPr>
            <p:nvPr/>
          </p:nvCxnSpPr>
          <p:spPr>
            <a:xfrm>
              <a:off x="4034672" y="4354830"/>
              <a:ext cx="0" cy="856673"/>
            </a:xfrm>
            <a:prstGeom prst="line">
              <a:avLst/>
            </a:prstGeom>
            <a:ln>
              <a:prstDash val="dash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מלבן: פינות מעוגלות 23">
                  <a:extLst>
                    <a:ext uri="{FF2B5EF4-FFF2-40B4-BE49-F238E27FC236}">
                      <a16:creationId xmlns:a16="http://schemas.microsoft.com/office/drawing/2014/main" id="{DE3B5A8B-7518-4B3F-9515-9D45145188D9}"/>
                    </a:ext>
                  </a:extLst>
                </p:cNvPr>
                <p:cNvSpPr/>
                <p:nvPr/>
              </p:nvSpPr>
              <p:spPr>
                <a:xfrm>
                  <a:off x="3731605" y="4554741"/>
                  <a:ext cx="1083366" cy="373596"/>
                </a:xfrm>
                <a:prstGeom prst="round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1600" b="1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𝜽</m:t>
                        </m:r>
                      </m:oMath>
                    </m:oMathPara>
                  </a14:m>
                  <a:endParaRPr kumimoji="0" lang="he-IL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Century Gothic" panose="020B0502020202020204"/>
                    <a:ea typeface="+mn-ea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24" name="מלבן: פינות מעוגלות 23">
                  <a:extLst>
                    <a:ext uri="{FF2B5EF4-FFF2-40B4-BE49-F238E27FC236}">
                      <a16:creationId xmlns:a16="http://schemas.microsoft.com/office/drawing/2014/main" id="{DE3B5A8B-7518-4B3F-9515-9D45145188D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1605" y="4554741"/>
                  <a:ext cx="1083366" cy="373596"/>
                </a:xfrm>
                <a:prstGeom prst="roundRect">
                  <a:avLst/>
                </a:prstGeom>
                <a:blipFill>
                  <a:blip r:embed="rId5"/>
                  <a:stretch>
                    <a:fillRect b="-1333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מלבן: פינות מעוגלות 24">
                  <a:extLst>
                    <a:ext uri="{FF2B5EF4-FFF2-40B4-BE49-F238E27FC236}">
                      <a16:creationId xmlns:a16="http://schemas.microsoft.com/office/drawing/2014/main" id="{1B1B4D76-ABA9-4D8C-B474-831394AEFBE5}"/>
                    </a:ext>
                  </a:extLst>
                </p:cNvPr>
                <p:cNvSpPr/>
                <p:nvPr/>
              </p:nvSpPr>
              <p:spPr>
                <a:xfrm>
                  <a:off x="5446105" y="3242202"/>
                  <a:ext cx="1083366" cy="373596"/>
                </a:xfrm>
                <a:prstGeom prst="round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1600" b="1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𝑹</m:t>
                        </m:r>
                      </m:oMath>
                    </m:oMathPara>
                  </a14:m>
                  <a:endParaRPr kumimoji="0" lang="he-IL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Century Gothic" panose="020B0502020202020204"/>
                    <a:ea typeface="+mn-ea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25" name="מלבן: פינות מעוגלות 24">
                  <a:extLst>
                    <a:ext uri="{FF2B5EF4-FFF2-40B4-BE49-F238E27FC236}">
                      <a16:creationId xmlns:a16="http://schemas.microsoft.com/office/drawing/2014/main" id="{1B1B4D76-ABA9-4D8C-B474-831394AEFBE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46105" y="3242202"/>
                  <a:ext cx="1083366" cy="373596"/>
                </a:xfrm>
                <a:prstGeom prst="roundRect">
                  <a:avLst/>
                </a:prstGeom>
                <a:blipFill>
                  <a:blip r:embed="rId6"/>
                  <a:stretch>
                    <a:fillRect b="-11111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מלבן: פינות מעוגלות 25">
                  <a:extLst>
                    <a:ext uri="{FF2B5EF4-FFF2-40B4-BE49-F238E27FC236}">
                      <a16:creationId xmlns:a16="http://schemas.microsoft.com/office/drawing/2014/main" id="{D8A97D5B-3AF3-4824-8755-59EE352477A2}"/>
                    </a:ext>
                  </a:extLst>
                </p:cNvPr>
                <p:cNvSpPr/>
                <p:nvPr/>
              </p:nvSpPr>
              <p:spPr>
                <a:xfrm>
                  <a:off x="5887718" y="3552495"/>
                  <a:ext cx="1083366" cy="373596"/>
                </a:xfrm>
                <a:prstGeom prst="round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1600" b="1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B05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𝑹</m:t>
                        </m:r>
                        <m:r>
                          <a:rPr kumimoji="0" lang="en-US" sz="1600" b="1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B05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′</m:t>
                        </m:r>
                      </m:oMath>
                    </m:oMathPara>
                  </a14:m>
                  <a:endParaRPr kumimoji="0" lang="he-IL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Century Gothic" panose="020B0502020202020204"/>
                    <a:ea typeface="+mn-ea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26" name="מלבן: פינות מעוגלות 25">
                  <a:extLst>
                    <a:ext uri="{FF2B5EF4-FFF2-40B4-BE49-F238E27FC236}">
                      <a16:creationId xmlns:a16="http://schemas.microsoft.com/office/drawing/2014/main" id="{D8A97D5B-3AF3-4824-8755-59EE352477A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87718" y="3552495"/>
                  <a:ext cx="1083366" cy="373596"/>
                </a:xfrm>
                <a:prstGeom prst="roundRect">
                  <a:avLst/>
                </a:prstGeom>
                <a:blipFill>
                  <a:blip r:embed="rId7"/>
                  <a:stretch>
                    <a:fillRect b="-15556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תיבת טקסט 35">
                <a:extLst>
                  <a:ext uri="{FF2B5EF4-FFF2-40B4-BE49-F238E27FC236}">
                    <a16:creationId xmlns:a16="http://schemas.microsoft.com/office/drawing/2014/main" id="{7498DA75-0ECB-437B-AADC-B888B1183E3B}"/>
                  </a:ext>
                </a:extLst>
              </p:cNvPr>
              <p:cNvSpPr txBox="1"/>
              <p:nvPr/>
            </p:nvSpPr>
            <p:spPr>
              <a:xfrm>
                <a:off x="-358251" y="4784066"/>
                <a:ext cx="12105861" cy="101752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pt-BR" sz="3200" b="0" i="0" u="none" strike="noStrike" kern="1200" cap="none" spc="0" normalizeH="0" baseline="0" noProof="0">
                          <a:ln w="19050">
                            <a:solidFill>
                              <a:prstClr val="black"/>
                            </a:solidFill>
                          </a:ln>
                          <a:solidFill>
                            <a:srgbClr val="000066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	</m:t>
                      </m:r>
                      <m:r>
                        <a:rPr kumimoji="0" lang="pt-BR" sz="3200" b="0" i="0" u="none" strike="noStrike" kern="1200" cap="none" spc="0" normalizeH="0" baseline="0" noProof="0">
                          <a:ln w="19050">
                            <a:solidFill>
                              <a:prstClr val="black"/>
                            </a:solidFill>
                          </a:ln>
                          <a:solidFill>
                            <a:srgbClr val="000066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∆</m:t>
                      </m:r>
                      <m:sSub>
                        <m:sSubPr>
                          <m:ctrlPr>
                            <a:rPr kumimoji="0" lang="pt-BR" sz="3200" b="0" i="1" u="none" strike="noStrike" kern="1200" cap="none" spc="0" normalizeH="0" baseline="0" noProof="0">
                              <a:ln w="19050">
                                <a:solidFill>
                                  <a:prstClr val="black"/>
                                </a:solidFill>
                              </a:ln>
                              <a:solidFill>
                                <a:srgbClr val="00006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pt-BR" sz="3200" b="0" i="0" u="none" strike="noStrike" kern="1200" cap="none" spc="0" normalizeH="0" baseline="0" noProof="0">
                              <a:ln w="19050">
                                <a:solidFill>
                                  <a:prstClr val="black"/>
                                </a:solidFill>
                              </a:ln>
                              <a:solidFill>
                                <a:srgbClr val="00006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𝝉</m:t>
                          </m:r>
                        </m:e>
                        <m:sub>
                          <m:r>
                            <a:rPr kumimoji="0" lang="pt-BR" sz="3200" b="0" i="0" u="none" strike="noStrike" kern="1200" cap="none" spc="0" normalizeH="0" baseline="0" noProof="0">
                              <a:ln w="19050">
                                <a:solidFill>
                                  <a:prstClr val="black"/>
                                </a:solidFill>
                              </a:ln>
                              <a:solidFill>
                                <a:srgbClr val="00006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𝒏</m:t>
                          </m:r>
                        </m:sub>
                      </m:sSub>
                      <m:r>
                        <a:rPr kumimoji="0" lang="pt-BR" sz="3200" b="0" i="0" u="none" strike="noStrike" kern="1200" cap="none" spc="0" normalizeH="0" baseline="0" noProof="0">
                          <a:ln w="19050">
                            <a:solidFill>
                              <a:prstClr val="black"/>
                            </a:solidFill>
                          </a:ln>
                          <a:solidFill>
                            <a:srgbClr val="000066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US" sz="3200" b="0" i="1" u="none" strike="noStrike" kern="1200" cap="none" spc="0" normalizeH="0" baseline="0" noProof="0">
                              <a:ln w="19050">
                                <a:solidFill>
                                  <a:prstClr val="black"/>
                                </a:solidFill>
                              </a:ln>
                              <a:solidFill>
                                <a:srgbClr val="00006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sz="3200" b="0" i="0" u="none" strike="noStrike" kern="1200" cap="none" spc="0" normalizeH="0" baseline="0" noProof="0">
                              <a:ln w="19050">
                                <a:solidFill>
                                  <a:prstClr val="black"/>
                                </a:solidFill>
                              </a:ln>
                              <a:solidFill>
                                <a:srgbClr val="00006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𝟏</m:t>
                          </m:r>
                        </m:num>
                        <m:den>
                          <m:r>
                            <a:rPr kumimoji="0" lang="en-US" sz="3200" b="0" i="0" u="none" strike="noStrike" kern="1200" cap="none" spc="0" normalizeH="0" baseline="0" noProof="0">
                              <a:ln w="19050">
                                <a:solidFill>
                                  <a:prstClr val="black"/>
                                </a:solidFill>
                              </a:ln>
                              <a:solidFill>
                                <a:srgbClr val="00006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𝒄</m:t>
                          </m:r>
                        </m:den>
                      </m:f>
                      <m:r>
                        <a:rPr kumimoji="0" lang="en-US" sz="3200" b="0" i="0" u="none" strike="noStrike" kern="1200" cap="none" spc="0" normalizeH="0" baseline="0" noProof="0">
                          <a:ln w="19050">
                            <a:solidFill>
                              <a:prstClr val="black"/>
                            </a:solidFill>
                          </a:ln>
                          <a:solidFill>
                            <a:srgbClr val="000066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sSup>
                        <m:sSupPr>
                          <m:ctrlPr>
                            <a:rPr kumimoji="0" lang="en-US" sz="3200" b="0" i="1" u="none" strike="noStrike" kern="1200" cap="none" spc="0" normalizeH="0" baseline="0" noProof="0">
                              <a:ln w="19050">
                                <a:solidFill>
                                  <a:prstClr val="black"/>
                                </a:solidFill>
                              </a:ln>
                              <a:solidFill>
                                <a:srgbClr val="00006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0" lang="en-US" sz="3200" b="0" i="1" u="none" strike="noStrike" kern="1200" cap="none" spc="0" normalizeH="0" baseline="0" noProof="0">
                                  <a:ln w="19050">
                                    <a:solidFill>
                                      <a:prstClr val="black"/>
                                    </a:solidFill>
                                  </a:ln>
                                  <a:solidFill>
                                    <a:srgbClr val="000066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sz="3200" b="0" i="0" u="none" strike="noStrike" kern="1200" cap="none" spc="0" normalizeH="0" baseline="0" noProof="0">
                                  <a:ln w="19050">
                                    <a:solidFill>
                                      <a:prstClr val="black"/>
                                    </a:solidFill>
                                  </a:ln>
                                  <a:solidFill>
                                    <a:srgbClr val="000066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𝑹𝒔𝒊𝒏</m:t>
                              </m:r>
                              <m:d>
                                <m:dPr>
                                  <m:ctrlPr>
                                    <a:rPr kumimoji="0" lang="en-US" sz="3200" b="0" i="1" u="none" strike="noStrike" kern="1200" cap="none" spc="0" normalizeH="0" baseline="0" noProof="0">
                                      <a:ln w="19050">
                                        <a:solidFill>
                                          <a:prstClr val="black"/>
                                        </a:solidFill>
                                      </a:ln>
                                      <a:solidFill>
                                        <a:srgbClr val="000066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sz="3200" b="0" i="0" u="none" strike="noStrike" kern="1200" cap="none" spc="0" normalizeH="0" baseline="0" noProof="0">
                                      <a:ln w="19050">
                                        <a:solidFill>
                                          <a:prstClr val="black"/>
                                        </a:solidFill>
                                      </a:ln>
                                      <a:solidFill>
                                        <a:srgbClr val="000066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𝜽</m:t>
                                  </m:r>
                                </m:e>
                              </m:d>
                              <m:r>
                                <a:rPr kumimoji="0" lang="en-US" sz="3200" b="0" i="0" u="none" strike="noStrike" kern="1200" cap="none" spc="0" normalizeH="0" baseline="0" noProof="0">
                                  <a:ln w="19050">
                                    <a:solidFill>
                                      <a:prstClr val="black"/>
                                    </a:solidFill>
                                  </a:ln>
                                  <a:solidFill>
                                    <a:srgbClr val="000066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kumimoji="0" lang="en-US" sz="3200" b="0" i="1" u="none" strike="noStrike" kern="1200" cap="none" spc="0" normalizeH="0" baseline="0" noProof="0">
                                      <a:ln w="19050">
                                        <a:solidFill>
                                          <a:prstClr val="black"/>
                                        </a:solidFill>
                                      </a:ln>
                                      <a:solidFill>
                                        <a:srgbClr val="000066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3200" b="0" i="0" u="none" strike="noStrike" kern="1200" cap="none" spc="0" normalizeH="0" baseline="0" noProof="0">
                                      <a:ln w="19050">
                                        <a:solidFill>
                                          <a:prstClr val="black"/>
                                        </a:solidFill>
                                      </a:ln>
                                      <a:solidFill>
                                        <a:srgbClr val="000066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kumimoji="0" lang="en-US" sz="3200" b="0" i="0" u="none" strike="noStrike" kern="1200" cap="none" spc="0" normalizeH="0" baseline="0" noProof="0">
                                      <a:ln w="19050">
                                        <a:solidFill>
                                          <a:prstClr val="black"/>
                                        </a:solidFill>
                                      </a:ln>
                                      <a:solidFill>
                                        <a:srgbClr val="000066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kumimoji="0" lang="en-US" sz="3200" b="0" i="0" u="none" strike="noStrike" kern="1200" cap="none" spc="0" normalizeH="0" baseline="0" noProof="0">
                              <a:ln w="19050">
                                <a:solidFill>
                                  <a:prstClr val="black"/>
                                </a:solidFill>
                              </a:ln>
                              <a:solidFill>
                                <a:srgbClr val="00006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𝟐</m:t>
                          </m:r>
                        </m:sup>
                      </m:sSup>
                      <m:r>
                        <a:rPr kumimoji="0" lang="en-US" sz="3200" b="0" i="0" u="none" strike="noStrike" kern="1200" cap="none" spc="0" normalizeH="0" baseline="0" noProof="0">
                          <a:ln w="19050">
                            <a:solidFill>
                              <a:prstClr val="black"/>
                            </a:solidFill>
                          </a:ln>
                          <a:solidFill>
                            <a:srgbClr val="000066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sSup>
                        <m:sSupPr>
                          <m:ctrlPr>
                            <a:rPr kumimoji="0" lang="en-US" sz="3200" b="0" i="1" u="none" strike="noStrike" kern="1200" cap="none" spc="0" normalizeH="0" baseline="0" noProof="0">
                              <a:ln w="19050">
                                <a:solidFill>
                                  <a:prstClr val="black"/>
                                </a:solidFill>
                              </a:ln>
                              <a:solidFill>
                                <a:srgbClr val="00006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0" lang="en-US" sz="3200" b="0" i="1" u="none" strike="noStrike" kern="1200" cap="none" spc="0" normalizeH="0" baseline="0" noProof="0">
                                  <a:ln w="19050">
                                    <a:solidFill>
                                      <a:prstClr val="black"/>
                                    </a:solidFill>
                                  </a:ln>
                                  <a:solidFill>
                                    <a:srgbClr val="000066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sz="3200" b="0" i="0" u="none" strike="noStrike" kern="1200" cap="none" spc="0" normalizeH="0" baseline="0" noProof="0">
                                  <a:ln w="19050">
                                    <a:solidFill>
                                      <a:prstClr val="black"/>
                                    </a:solidFill>
                                  </a:ln>
                                  <a:solidFill>
                                    <a:srgbClr val="000066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𝑹𝒄𝒐𝒔</m:t>
                              </m:r>
                              <m:d>
                                <m:dPr>
                                  <m:ctrlPr>
                                    <a:rPr kumimoji="0" lang="en-US" sz="3200" b="0" i="1" u="none" strike="noStrike" kern="1200" cap="none" spc="0" normalizeH="0" baseline="0" noProof="0">
                                      <a:ln w="19050">
                                        <a:solidFill>
                                          <a:prstClr val="black"/>
                                        </a:solidFill>
                                      </a:ln>
                                      <a:solidFill>
                                        <a:srgbClr val="000066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sz="3200" b="0" i="0" u="none" strike="noStrike" kern="1200" cap="none" spc="0" normalizeH="0" baseline="0" noProof="0">
                                      <a:ln w="19050">
                                        <a:solidFill>
                                          <a:prstClr val="black"/>
                                        </a:solidFill>
                                      </a:ln>
                                      <a:solidFill>
                                        <a:srgbClr val="000066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𝜽</m:t>
                                  </m:r>
                                </m:e>
                              </m:d>
                              <m:r>
                                <a:rPr kumimoji="0" lang="en-US" sz="3200" b="0" i="0" u="none" strike="noStrike" kern="1200" cap="none" spc="0" normalizeH="0" baseline="0" noProof="0">
                                  <a:ln w="19050">
                                    <a:solidFill>
                                      <a:prstClr val="black"/>
                                    </a:solidFill>
                                  </a:ln>
                                  <a:solidFill>
                                    <a:srgbClr val="000066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kumimoji="0" lang="en-US" sz="3200" b="0" i="1" u="none" strike="noStrike" kern="1200" cap="none" spc="0" normalizeH="0" baseline="0" noProof="0">
                                      <a:ln w="19050">
                                        <a:solidFill>
                                          <a:prstClr val="black"/>
                                        </a:solidFill>
                                      </a:ln>
                                      <a:solidFill>
                                        <a:srgbClr val="000066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3200" b="0" i="0" u="none" strike="noStrike" kern="1200" cap="none" spc="0" normalizeH="0" baseline="0" noProof="0">
                                      <a:ln w="19050">
                                        <a:solidFill>
                                          <a:prstClr val="black"/>
                                        </a:solidFill>
                                      </a:ln>
                                      <a:solidFill>
                                        <a:srgbClr val="000066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kumimoji="0" lang="en-US" sz="3200" b="0" i="0" u="none" strike="noStrike" kern="1200" cap="none" spc="0" normalizeH="0" baseline="0" noProof="0">
                                      <a:ln w="19050">
                                        <a:solidFill>
                                          <a:prstClr val="black"/>
                                        </a:solidFill>
                                      </a:ln>
                                      <a:solidFill>
                                        <a:srgbClr val="000066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kumimoji="0" lang="en-US" sz="3200" b="0" i="0" u="none" strike="noStrike" kern="1200" cap="none" spc="0" normalizeH="0" baseline="0" noProof="0">
                              <a:ln w="19050">
                                <a:solidFill>
                                  <a:prstClr val="black"/>
                                </a:solidFill>
                              </a:ln>
                              <a:solidFill>
                                <a:srgbClr val="00006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𝟐</m:t>
                          </m:r>
                        </m:sup>
                      </m:sSup>
                      <m:r>
                        <a:rPr kumimoji="0" lang="en-US" sz="3200" b="0" i="0" u="none" strike="noStrike" kern="1200" cap="none" spc="0" normalizeH="0" baseline="0" noProof="0">
                          <a:ln w="19050">
                            <a:solidFill>
                              <a:prstClr val="black"/>
                            </a:solidFill>
                          </a:ln>
                          <a:solidFill>
                            <a:srgbClr val="000066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US" sz="3200" b="0" i="0" u="none" strike="noStrike" kern="1200" cap="none" spc="0" normalizeH="0" baseline="0" noProof="0" dirty="0">
                  <a:ln w="19050">
                    <a:solidFill>
                      <a:prstClr val="black"/>
                    </a:solidFill>
                  </a:ln>
                  <a:solidFill>
                    <a:srgbClr val="000066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6" name="תיבת טקסט 35">
                <a:extLst>
                  <a:ext uri="{FF2B5EF4-FFF2-40B4-BE49-F238E27FC236}">
                    <a16:creationId xmlns:a16="http://schemas.microsoft.com/office/drawing/2014/main" id="{7498DA75-0ECB-437B-AADC-B888B1183E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58251" y="4784066"/>
                <a:ext cx="12105861" cy="101752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תיבת טקסט 36">
                <a:extLst>
                  <a:ext uri="{FF2B5EF4-FFF2-40B4-BE49-F238E27FC236}">
                    <a16:creationId xmlns:a16="http://schemas.microsoft.com/office/drawing/2014/main" id="{DEB278F0-C0B0-4D6E-BCA5-357A036AE108}"/>
                  </a:ext>
                </a:extLst>
              </p:cNvPr>
              <p:cNvSpPr txBox="1"/>
              <p:nvPr/>
            </p:nvSpPr>
            <p:spPr>
              <a:xfrm>
                <a:off x="1330960" y="3109319"/>
                <a:ext cx="6220681" cy="11652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pt-BR" sz="3600" b="0" i="0" u="none" strike="noStrike" kern="1200" cap="none" spc="0" normalizeH="0" baseline="0" noProof="0" smtClean="0">
                          <a:ln w="19050">
                            <a:solidFill>
                              <a:prstClr val="black"/>
                            </a:solidFill>
                          </a:ln>
                          <a:solidFill>
                            <a:srgbClr val="000066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∆</m:t>
                      </m:r>
                      <m:sSub>
                        <m:sSubPr>
                          <m:ctrlPr>
                            <a:rPr kumimoji="0" lang="pt-BR" sz="3600" b="0" i="1" u="none" strike="noStrike" kern="1200" cap="none" spc="0" normalizeH="0" baseline="0" noProof="0">
                              <a:ln w="19050">
                                <a:solidFill>
                                  <a:prstClr val="black"/>
                                </a:solidFill>
                              </a:ln>
                              <a:solidFill>
                                <a:srgbClr val="00006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pt-BR" sz="3600" b="0" i="0" u="none" strike="noStrike" kern="1200" cap="none" spc="0" normalizeH="0" baseline="0" noProof="0">
                              <a:ln w="19050">
                                <a:solidFill>
                                  <a:prstClr val="black"/>
                                </a:solidFill>
                              </a:ln>
                              <a:solidFill>
                                <a:srgbClr val="00006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𝝉</m:t>
                          </m:r>
                        </m:e>
                        <m:sub>
                          <m:r>
                            <a:rPr kumimoji="0" lang="pt-BR" sz="3600" b="0" i="0" u="none" strike="noStrike" kern="1200" cap="none" spc="0" normalizeH="0" baseline="0" noProof="0">
                              <a:ln w="19050">
                                <a:solidFill>
                                  <a:prstClr val="black"/>
                                </a:solidFill>
                              </a:ln>
                              <a:solidFill>
                                <a:srgbClr val="00006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𝒏</m:t>
                          </m:r>
                        </m:sub>
                      </m:sSub>
                      <m:r>
                        <a:rPr kumimoji="0" lang="pt-BR" sz="3600" b="0" i="0" u="none" strike="noStrike" kern="1200" cap="none" spc="0" normalizeH="0" baseline="0" noProof="0">
                          <a:ln w="19050">
                            <a:solidFill>
                              <a:prstClr val="black"/>
                            </a:solidFill>
                          </a:ln>
                          <a:solidFill>
                            <a:srgbClr val="000066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US" sz="3600" b="0" i="1" u="none" strike="noStrike" kern="1200" cap="none" spc="0" normalizeH="0" baseline="0" noProof="0">
                              <a:ln w="19050">
                                <a:solidFill>
                                  <a:prstClr val="black"/>
                                </a:solidFill>
                              </a:ln>
                              <a:solidFill>
                                <a:srgbClr val="00006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sz="3600" b="0" i="0" u="none" strike="noStrike" kern="1200" cap="none" spc="0" normalizeH="0" baseline="0" noProof="0">
                              <a:ln w="19050">
                                <a:solidFill>
                                  <a:prstClr val="black"/>
                                </a:solidFill>
                              </a:ln>
                              <a:solidFill>
                                <a:srgbClr val="00006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𝑹</m:t>
                          </m:r>
                        </m:num>
                        <m:den>
                          <m:r>
                            <a:rPr kumimoji="0" lang="en-US" sz="3600" b="0" i="0" u="none" strike="noStrike" kern="1200" cap="none" spc="0" normalizeH="0" baseline="0" noProof="0">
                              <a:ln w="19050">
                                <a:solidFill>
                                  <a:prstClr val="black"/>
                                </a:solidFill>
                              </a:ln>
                              <a:solidFill>
                                <a:srgbClr val="00006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𝒄</m:t>
                          </m:r>
                        </m:den>
                      </m:f>
                      <m:r>
                        <a:rPr kumimoji="0" lang="en-US" sz="3600" b="0" i="0" u="none" strike="noStrike" kern="1200" cap="none" spc="0" normalizeH="0" baseline="0" noProof="0">
                          <a:ln w="19050">
                            <a:solidFill>
                              <a:prstClr val="black"/>
                            </a:solidFill>
                          </a:ln>
                          <a:solidFill>
                            <a:srgbClr val="000066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−</m:t>
                      </m:r>
                      <m:f>
                        <m:fPr>
                          <m:ctrlPr>
                            <a:rPr kumimoji="0" lang="en-US" sz="3600" b="0" i="1" u="none" strike="noStrike" kern="1200" cap="none" spc="0" normalizeH="0" baseline="0" noProof="0">
                              <a:ln w="19050">
                                <a:solidFill>
                                  <a:prstClr val="black"/>
                                </a:solidFill>
                              </a:ln>
                              <a:solidFill>
                                <a:srgbClr val="00006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0" lang="en-US" sz="3600" b="0" i="1" u="none" strike="noStrike" kern="1200" cap="none" spc="0" normalizeH="0" baseline="0" noProof="0">
                                  <a:ln w="19050">
                                    <a:solidFill>
                                      <a:prstClr val="black"/>
                                    </a:solidFill>
                                  </a:ln>
                                  <a:solidFill>
                                    <a:srgbClr val="000066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US" sz="3600" b="0" i="0" u="none" strike="noStrike" kern="1200" cap="none" spc="0" normalizeH="0" baseline="0" noProof="0">
                                  <a:ln w="19050">
                                    <a:solidFill>
                                      <a:prstClr val="black"/>
                                    </a:solidFill>
                                  </a:ln>
                                  <a:solidFill>
                                    <a:srgbClr val="000066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𝑹</m:t>
                              </m:r>
                            </m:e>
                            <m:sup>
                              <m:r>
                                <a:rPr kumimoji="0" lang="en-US" sz="3600" b="0" i="0" u="none" strike="noStrike" kern="1200" cap="none" spc="0" normalizeH="0" baseline="0" noProof="0">
                                  <a:ln w="19050">
                                    <a:solidFill>
                                      <a:prstClr val="black"/>
                                    </a:solidFill>
                                  </a:ln>
                                  <a:solidFill>
                                    <a:srgbClr val="000066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′</m:t>
                              </m:r>
                            </m:sup>
                          </m:sSup>
                        </m:num>
                        <m:den>
                          <m:r>
                            <a:rPr kumimoji="0" lang="en-US" sz="3600" b="0" i="0" u="none" strike="noStrike" kern="1200" cap="none" spc="0" normalizeH="0" baseline="0" noProof="0">
                              <a:ln w="19050">
                                <a:solidFill>
                                  <a:prstClr val="black"/>
                                </a:solidFill>
                              </a:ln>
                              <a:solidFill>
                                <a:srgbClr val="00006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𝒄</m:t>
                          </m:r>
                        </m:den>
                      </m:f>
                      <m:r>
                        <a:rPr kumimoji="0" lang="en-US" sz="3600" b="0" i="1" u="none" strike="noStrike" kern="1200" cap="none" spc="0" normalizeH="0" baseline="0" noProof="0">
                          <a:ln w="19050">
                            <a:solidFill>
                              <a:prstClr val="black"/>
                            </a:solidFill>
                          </a:ln>
                          <a:solidFill>
                            <a:srgbClr val="000066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US" sz="3600" b="0" i="1" u="none" strike="noStrike" kern="1200" cap="none" spc="0" normalizeH="0" baseline="0" noProof="0">
                          <a:ln w="19050">
                            <a:solidFill>
                              <a:prstClr val="black"/>
                            </a:solidFill>
                          </a:ln>
                          <a:solidFill>
                            <a:srgbClr val="000066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𝑓𝑢𝑛𝑐</m:t>
                      </m:r>
                      <m:r>
                        <a:rPr kumimoji="0" lang="en-US" sz="3600" b="0" i="1" u="none" strike="noStrike" kern="1200" cap="none" spc="0" normalizeH="0" baseline="0" noProof="0">
                          <a:ln w="19050">
                            <a:solidFill>
                              <a:prstClr val="black"/>
                            </a:solidFill>
                          </a:ln>
                          <a:solidFill>
                            <a:srgbClr val="000066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r>
                        <a:rPr kumimoji="0" lang="en-US" sz="3600" b="0" i="1" u="none" strike="noStrike" kern="1200" cap="none" spc="0" normalizeH="0" baseline="0" noProof="0">
                          <a:ln w="19050">
                            <a:solidFill>
                              <a:prstClr val="black"/>
                            </a:solidFill>
                          </a:ln>
                          <a:solidFill>
                            <a:srgbClr val="000066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𝑅</m:t>
                      </m:r>
                      <m:r>
                        <a:rPr kumimoji="0" lang="en-US" sz="3600" b="0" i="1" u="none" strike="noStrike" kern="1200" cap="none" spc="0" normalizeH="0" baseline="0" noProof="0">
                          <a:ln w="19050">
                            <a:solidFill>
                              <a:prstClr val="black"/>
                            </a:solidFill>
                          </a:ln>
                          <a:solidFill>
                            <a:srgbClr val="000066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 </m:t>
                      </m:r>
                      <m:r>
                        <a:rPr kumimoji="0" lang="en-US" sz="3600" b="0" i="1" u="none" strike="noStrike" kern="1200" cap="none" spc="0" normalizeH="0" baseline="0" noProof="0">
                          <a:ln w="19050">
                            <a:solidFill>
                              <a:prstClr val="black"/>
                            </a:solidFill>
                          </a:ln>
                          <a:solidFill>
                            <a:srgbClr val="000066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𝜃</m:t>
                      </m:r>
                      <m:r>
                        <a:rPr kumimoji="0" lang="en-US" sz="3600" b="0" i="1" u="none" strike="noStrike" kern="1200" cap="none" spc="0" normalizeH="0" baseline="0" noProof="0">
                          <a:ln w="19050">
                            <a:solidFill>
                              <a:prstClr val="black"/>
                            </a:solidFill>
                          </a:ln>
                          <a:solidFill>
                            <a:srgbClr val="000066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he-IL" sz="4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7" name="תיבת טקסט 36">
                <a:extLst>
                  <a:ext uri="{FF2B5EF4-FFF2-40B4-BE49-F238E27FC236}">
                    <a16:creationId xmlns:a16="http://schemas.microsoft.com/office/drawing/2014/main" id="{DEB278F0-C0B0-4D6E-BCA5-357A036AE1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0960" y="3109319"/>
                <a:ext cx="6220681" cy="116525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תיבת טקסט 15">
            <a:extLst>
              <a:ext uri="{FF2B5EF4-FFF2-40B4-BE49-F238E27FC236}">
                <a16:creationId xmlns:a16="http://schemas.microsoft.com/office/drawing/2014/main" id="{CAD375E7-C2FA-ACCC-11B8-846771C2271F}"/>
              </a:ext>
            </a:extLst>
          </p:cNvPr>
          <p:cNvSpPr txBox="1"/>
          <p:nvPr/>
        </p:nvSpPr>
        <p:spPr>
          <a:xfrm>
            <a:off x="2479040" y="132982"/>
            <a:ext cx="68173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57200">
              <a:defRPr/>
            </a:pPr>
            <a:r>
              <a:rPr lang="en-US" sz="3600" b="1" cap="all" dirty="0">
                <a:ln w="28575">
                  <a:solidFill>
                    <a:srgbClr val="000066"/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Custom model</a:t>
            </a:r>
            <a:endParaRPr lang="he-IL" sz="3600" b="1" cap="all" dirty="0">
              <a:ln w="28575">
                <a:solidFill>
                  <a:srgbClr val="000066"/>
                </a:solidFill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4298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949774B9-9DCE-410B-B43A-779FA0A4DDE7}"/>
              </a:ext>
            </a:extLst>
          </p:cNvPr>
          <p:cNvSpPr txBox="1"/>
          <p:nvPr/>
        </p:nvSpPr>
        <p:spPr>
          <a:xfrm>
            <a:off x="2308947" y="148748"/>
            <a:ext cx="681736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all" spc="0" normalizeH="0" baseline="0" noProof="0" dirty="0">
                <a:ln w="28575">
                  <a:solidFill>
                    <a:srgbClr val="000066"/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Ultrasound</a:t>
            </a:r>
            <a:endParaRPr kumimoji="0" lang="he-IL" sz="4800" b="1" i="0" u="none" strike="noStrike" kern="1200" cap="all" spc="0" normalizeH="0" baseline="0" noProof="0" dirty="0">
              <a:ln w="28575">
                <a:solidFill>
                  <a:srgbClr val="000066"/>
                </a:solidFill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D3891F0-BD90-DBD5-3C1A-DF3492269657}"/>
              </a:ext>
            </a:extLst>
          </p:cNvPr>
          <p:cNvSpPr txBox="1">
            <a:spLocks/>
          </p:cNvSpPr>
          <p:nvPr/>
        </p:nvSpPr>
        <p:spPr>
          <a:xfrm>
            <a:off x="432933" y="979745"/>
            <a:ext cx="11129536" cy="5237151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r" defTabSz="457200" rtl="1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r" defTabSz="457200" rtl="1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r" defTabSz="457200" rtl="1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r" defTabSz="457200" rtl="1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r" defTabSz="457200" rtl="1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r" defTabSz="457200" rtl="1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r" defTabSz="457200" rtl="1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r" defTabSz="457200" rtl="1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r" defTabSz="457200" rtl="1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l" rtl="0">
              <a:buClr>
                <a:srgbClr val="B31166">
                  <a:lumMod val="60000"/>
                  <a:lumOff val="40000"/>
                </a:srgbClr>
              </a:buClr>
              <a:defRPr/>
            </a:pPr>
            <a:r>
              <a:rPr lang="en-GB" dirty="0">
                <a:ln w="19050">
                  <a:solidFill>
                    <a:schemeClr val="bg1"/>
                  </a:solidFill>
                </a:ln>
                <a:solidFill>
                  <a:srgbClr val="000066"/>
                </a:solidFill>
              </a:rPr>
              <a:t>Diagnostic purposes without the use of ionizing radiation.</a:t>
            </a:r>
          </a:p>
          <a:p>
            <a:pPr algn="l" rtl="0">
              <a:buClr>
                <a:srgbClr val="B31166">
                  <a:lumMod val="60000"/>
                  <a:lumOff val="40000"/>
                </a:srgbClr>
              </a:buClr>
              <a:defRPr/>
            </a:pPr>
            <a:r>
              <a:rPr lang="en-GB" dirty="0">
                <a:ln w="19050">
                  <a:solidFill>
                    <a:schemeClr val="bg1"/>
                  </a:solidFill>
                </a:ln>
                <a:solidFill>
                  <a:srgbClr val="000066"/>
                </a:solidFill>
              </a:rPr>
              <a:t>Benefits:</a:t>
            </a:r>
          </a:p>
          <a:p>
            <a:pPr lvl="1" algn="l" rtl="0">
              <a:buClr>
                <a:srgbClr val="B31166">
                  <a:lumMod val="60000"/>
                  <a:lumOff val="40000"/>
                </a:srgbClr>
              </a:buClr>
              <a:defRPr/>
            </a:pPr>
            <a:r>
              <a:rPr lang="en-GB" sz="2000" dirty="0">
                <a:ln w="19050">
                  <a:solidFill>
                    <a:schemeClr val="bg1"/>
                  </a:solidFill>
                </a:ln>
                <a:solidFill>
                  <a:srgbClr val="000066"/>
                </a:solidFill>
              </a:rPr>
              <a:t>In-expensive</a:t>
            </a:r>
          </a:p>
          <a:p>
            <a:pPr lvl="1" algn="l" rtl="0">
              <a:buClr>
                <a:srgbClr val="B31166">
                  <a:lumMod val="60000"/>
                  <a:lumOff val="40000"/>
                </a:srgbClr>
              </a:buClr>
              <a:defRPr/>
            </a:pPr>
            <a:r>
              <a:rPr lang="en-GB" sz="2000" dirty="0">
                <a:ln w="19050">
                  <a:solidFill>
                    <a:schemeClr val="bg1"/>
                  </a:solidFill>
                </a:ln>
                <a:solidFill>
                  <a:srgbClr val="000066"/>
                </a:solidFill>
              </a:rPr>
              <a:t>Relatively portable</a:t>
            </a:r>
          </a:p>
          <a:p>
            <a:pPr lvl="1" algn="l" rtl="0">
              <a:buClr>
                <a:srgbClr val="B31166">
                  <a:lumMod val="60000"/>
                  <a:lumOff val="40000"/>
                </a:srgbClr>
              </a:buClr>
              <a:defRPr/>
            </a:pPr>
            <a:r>
              <a:rPr lang="en-GB" sz="2000" dirty="0">
                <a:ln w="19050">
                  <a:solidFill>
                    <a:schemeClr val="bg1"/>
                  </a:solidFill>
                </a:ln>
                <a:solidFill>
                  <a:srgbClr val="000066"/>
                </a:solidFill>
              </a:rPr>
              <a:t>Very little discomfort for the patient.</a:t>
            </a:r>
          </a:p>
          <a:p>
            <a:pPr lvl="1" indent="-342900" algn="l" rtl="0">
              <a:buClr>
                <a:srgbClr val="B31166">
                  <a:lumMod val="60000"/>
                  <a:lumOff val="40000"/>
                </a:srgbClr>
              </a:buClr>
              <a:defRPr/>
            </a:pPr>
            <a:endParaRPr kumimoji="0" lang="en-US" sz="3200" i="0" u="none" strike="noStrike" kern="1200" cap="none" spc="0" normalizeH="0" baseline="0" noProof="0" dirty="0">
              <a:ln w="0">
                <a:solidFill>
                  <a:sysClr val="windowText" lastClr="000000"/>
                </a:solidFill>
              </a:ln>
              <a:solidFill>
                <a:srgbClr val="000066"/>
              </a:solidFill>
              <a:uLnTx/>
              <a:uFillTx/>
              <a:latin typeface="Palatino-Roman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E8E0790-C62E-D4E6-F50D-F2E949067F97}"/>
              </a:ext>
            </a:extLst>
          </p:cNvPr>
          <p:cNvGrpSpPr/>
          <p:nvPr/>
        </p:nvGrpSpPr>
        <p:grpSpPr>
          <a:xfrm>
            <a:off x="7694581" y="1738697"/>
            <a:ext cx="3422632" cy="2864784"/>
            <a:chOff x="6420257" y="1641421"/>
            <a:chExt cx="3422632" cy="286478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F2EB4B4-0EFE-DC1E-9199-B1D02F09EE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20257" y="1641421"/>
              <a:ext cx="3422632" cy="2548169"/>
            </a:xfrm>
            <a:prstGeom prst="rect">
              <a:avLst/>
            </a:prstGeom>
          </p:spPr>
        </p:pic>
        <p:sp>
          <p:nvSpPr>
            <p:cNvPr id="12" name="מלבן 11">
              <a:extLst>
                <a:ext uri="{FF2B5EF4-FFF2-40B4-BE49-F238E27FC236}">
                  <a16:creationId xmlns:a16="http://schemas.microsoft.com/office/drawing/2014/main" id="{3D84E340-5CE9-C75D-6F71-3E9171315A1A}"/>
                </a:ext>
              </a:extLst>
            </p:cNvPr>
            <p:cNvSpPr/>
            <p:nvPr/>
          </p:nvSpPr>
          <p:spPr>
            <a:xfrm>
              <a:off x="6437337" y="4189590"/>
              <a:ext cx="3405552" cy="3166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1200" cap="all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 panose="020B0606030504020204" pitchFamily="34" charset="0"/>
                  <a:ea typeface="+mn-ea"/>
                  <a:cs typeface="+mn-cs"/>
                </a:rPr>
                <a:t>fetal</a:t>
              </a:r>
              <a:r>
                <a:rPr kumimoji="0" lang="en-GB" sz="1400" b="1" i="0" u="none" strike="noStrike" kern="1200" cap="all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 panose="020B0606030504020204" pitchFamily="34" charset="0"/>
                  <a:ea typeface="+mn-ea"/>
                  <a:cs typeface="+mn-cs"/>
                </a:rPr>
                <a:t> scans during pregnancy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7698802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קבוצה 17">
            <a:extLst>
              <a:ext uri="{FF2B5EF4-FFF2-40B4-BE49-F238E27FC236}">
                <a16:creationId xmlns:a16="http://schemas.microsoft.com/office/drawing/2014/main" id="{E00623F2-6A5C-43F2-B35E-BFBD7FDD40E6}"/>
              </a:ext>
            </a:extLst>
          </p:cNvPr>
          <p:cNvGrpSpPr/>
          <p:nvPr/>
        </p:nvGrpSpPr>
        <p:grpSpPr>
          <a:xfrm>
            <a:off x="8288511" y="963038"/>
            <a:ext cx="3785904" cy="3192402"/>
            <a:chOff x="4544271" y="1172872"/>
            <a:chExt cx="3785904" cy="3192402"/>
          </a:xfrm>
        </p:grpSpPr>
        <p:pic>
          <p:nvPicPr>
            <p:cNvPr id="3" name="תמונה 2">
              <a:extLst>
                <a:ext uri="{FF2B5EF4-FFF2-40B4-BE49-F238E27FC236}">
                  <a16:creationId xmlns:a16="http://schemas.microsoft.com/office/drawing/2014/main" id="{CDBB640E-7BF9-4CE8-AA66-A18847D799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27350" y="1172872"/>
              <a:ext cx="3702825" cy="3192402"/>
            </a:xfrm>
            <a:prstGeom prst="rect">
              <a:avLst/>
            </a:prstGeom>
          </p:spPr>
        </p:pic>
        <p:sp>
          <p:nvSpPr>
            <p:cNvPr id="19" name="אליפסה 18">
              <a:extLst>
                <a:ext uri="{FF2B5EF4-FFF2-40B4-BE49-F238E27FC236}">
                  <a16:creationId xmlns:a16="http://schemas.microsoft.com/office/drawing/2014/main" id="{88396168-3A1A-4CBB-A5AC-914FB0B7E979}"/>
                </a:ext>
              </a:extLst>
            </p:cNvPr>
            <p:cNvSpPr/>
            <p:nvPr/>
          </p:nvSpPr>
          <p:spPr>
            <a:xfrm>
              <a:off x="5178181" y="3777312"/>
              <a:ext cx="132299" cy="136422"/>
            </a:xfrm>
            <a:prstGeom prst="ellipse">
              <a:avLst/>
            </a:prstGeom>
            <a:noFill/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1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he-IL" sz="1800" b="0" i="0" u="none" strike="noStrike" kern="1200" cap="none" spc="0" normalizeH="0" baseline="0" noProof="0">
                <a:ln>
                  <a:noFill/>
                </a:ln>
                <a:solidFill>
                  <a:srgbClr val="B31166"/>
                </a:solidFill>
                <a:effectLst/>
                <a:uLnTx/>
                <a:uFillTx/>
                <a:latin typeface="Century Gothic" panose="020B0502020202020204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0" name="מלבן: פינות מעוגלות 19">
              <a:extLst>
                <a:ext uri="{FF2B5EF4-FFF2-40B4-BE49-F238E27FC236}">
                  <a16:creationId xmlns:a16="http://schemas.microsoft.com/office/drawing/2014/main" id="{206F689C-B025-4D9B-A1B9-4D77BCC3E801}"/>
                </a:ext>
              </a:extLst>
            </p:cNvPr>
            <p:cNvSpPr/>
            <p:nvPr/>
          </p:nvSpPr>
          <p:spPr>
            <a:xfrm>
              <a:off x="4544271" y="3760450"/>
              <a:ext cx="716990" cy="170146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entury Gothic" panose="020B0502020202020204"/>
                  <a:ea typeface="+mn-ea"/>
                  <a:cs typeface="+mn-cs"/>
                </a:rPr>
                <a:t>Reference</a:t>
              </a:r>
              <a:endParaRPr kumimoji="0" lang="he-IL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2" name="מלבן: פינות מעוגלות 21">
              <a:extLst>
                <a:ext uri="{FF2B5EF4-FFF2-40B4-BE49-F238E27FC236}">
                  <a16:creationId xmlns:a16="http://schemas.microsoft.com/office/drawing/2014/main" id="{E126C69C-0B5A-4F80-A892-668C355A2D9C}"/>
                </a:ext>
              </a:extLst>
            </p:cNvPr>
            <p:cNvSpPr/>
            <p:nvPr/>
          </p:nvSpPr>
          <p:spPr>
            <a:xfrm>
              <a:off x="5004627" y="3867264"/>
              <a:ext cx="734025" cy="274400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rPr>
                <a:t>n’th</a:t>
              </a: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rPr>
                <a:t> sensor </a:t>
              </a:r>
              <a:endParaRPr kumimoji="0" lang="he-IL" sz="9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entury Gothic" panose="020B0502020202020204"/>
                <a:ea typeface="+mn-ea"/>
                <a:cs typeface="Arial" panose="020B0604020202020204" pitchFamily="34" charset="0"/>
              </a:endParaRPr>
            </a:p>
          </p:txBody>
        </p:sp>
        <p:cxnSp>
          <p:nvCxnSpPr>
            <p:cNvPr id="23" name="מחבר ישר 22">
              <a:extLst>
                <a:ext uri="{FF2B5EF4-FFF2-40B4-BE49-F238E27FC236}">
                  <a16:creationId xmlns:a16="http://schemas.microsoft.com/office/drawing/2014/main" id="{536B2B32-CA03-45ED-BAD2-D48111FBDE4B}"/>
                </a:ext>
              </a:extLst>
            </p:cNvPr>
            <p:cNvCxnSpPr>
              <a:cxnSpLocks/>
            </p:cNvCxnSpPr>
            <p:nvPr/>
          </p:nvCxnSpPr>
          <p:spPr>
            <a:xfrm>
              <a:off x="5220799" y="3315751"/>
              <a:ext cx="0" cy="629213"/>
            </a:xfrm>
            <a:prstGeom prst="line">
              <a:avLst/>
            </a:prstGeom>
            <a:ln>
              <a:prstDash val="dash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מלבן: פינות מעוגלות 23">
                  <a:extLst>
                    <a:ext uri="{FF2B5EF4-FFF2-40B4-BE49-F238E27FC236}">
                      <a16:creationId xmlns:a16="http://schemas.microsoft.com/office/drawing/2014/main" id="{1EBE860B-8957-4477-9C60-C04FC5805457}"/>
                    </a:ext>
                  </a:extLst>
                </p:cNvPr>
                <p:cNvSpPr/>
                <p:nvPr/>
              </p:nvSpPr>
              <p:spPr>
                <a:xfrm>
                  <a:off x="5004628" y="3466658"/>
                  <a:ext cx="734025" cy="274400"/>
                </a:xfrm>
                <a:prstGeom prst="round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1600" b="1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𝜽</m:t>
                        </m:r>
                      </m:oMath>
                    </m:oMathPara>
                  </a14:m>
                  <a:endParaRPr kumimoji="0" lang="he-IL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Century Gothic" panose="020B0502020202020204"/>
                    <a:ea typeface="+mn-ea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24" name="מלבן: פינות מעוגלות 23">
                  <a:extLst>
                    <a:ext uri="{FF2B5EF4-FFF2-40B4-BE49-F238E27FC236}">
                      <a16:creationId xmlns:a16="http://schemas.microsoft.com/office/drawing/2014/main" id="{1EBE860B-8957-4477-9C60-C04FC580545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04628" y="3466658"/>
                  <a:ext cx="734025" cy="274400"/>
                </a:xfrm>
                <a:prstGeom prst="roundRect">
                  <a:avLst/>
                </a:prstGeom>
                <a:blipFill>
                  <a:blip r:embed="rId4"/>
                  <a:stretch>
                    <a:fillRect b="-1333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מלבן: פינות מעוגלות 24">
                  <a:extLst>
                    <a:ext uri="{FF2B5EF4-FFF2-40B4-BE49-F238E27FC236}">
                      <a16:creationId xmlns:a16="http://schemas.microsoft.com/office/drawing/2014/main" id="{EEC933AF-794F-4DFB-9552-E5EC817DD557}"/>
                    </a:ext>
                  </a:extLst>
                </p:cNvPr>
                <p:cNvSpPr/>
                <p:nvPr/>
              </p:nvSpPr>
              <p:spPr>
                <a:xfrm>
                  <a:off x="6183454" y="2419168"/>
                  <a:ext cx="734025" cy="274400"/>
                </a:xfrm>
                <a:prstGeom prst="round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1600" b="1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𝑹</m:t>
                        </m:r>
                      </m:oMath>
                    </m:oMathPara>
                  </a14:m>
                  <a:endParaRPr kumimoji="0" lang="he-IL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Century Gothic" panose="020B0502020202020204"/>
                    <a:ea typeface="+mn-ea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25" name="מלבן: פינות מעוגלות 24">
                  <a:extLst>
                    <a:ext uri="{FF2B5EF4-FFF2-40B4-BE49-F238E27FC236}">
                      <a16:creationId xmlns:a16="http://schemas.microsoft.com/office/drawing/2014/main" id="{EEC933AF-794F-4DFB-9552-E5EC817DD55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83454" y="2419168"/>
                  <a:ext cx="734025" cy="274400"/>
                </a:xfrm>
                <a:prstGeom prst="roundRect">
                  <a:avLst/>
                </a:prstGeom>
                <a:blipFill>
                  <a:blip r:embed="rId5"/>
                  <a:stretch>
                    <a:fillRect b="-11111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מלבן: פינות מעוגלות 25">
                  <a:extLst>
                    <a:ext uri="{FF2B5EF4-FFF2-40B4-BE49-F238E27FC236}">
                      <a16:creationId xmlns:a16="http://schemas.microsoft.com/office/drawing/2014/main" id="{8CCA5E65-C0DF-4834-A49B-C3A4077D7482}"/>
                    </a:ext>
                  </a:extLst>
                </p:cNvPr>
                <p:cNvSpPr/>
                <p:nvPr/>
              </p:nvSpPr>
              <p:spPr>
                <a:xfrm>
                  <a:off x="6482665" y="2647073"/>
                  <a:ext cx="734025" cy="274400"/>
                </a:xfrm>
                <a:prstGeom prst="round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1600" b="1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B05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𝑹</m:t>
                        </m:r>
                        <m:r>
                          <a:rPr kumimoji="0" lang="en-US" sz="1600" b="1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B05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′</m:t>
                        </m:r>
                      </m:oMath>
                    </m:oMathPara>
                  </a14:m>
                  <a:endParaRPr kumimoji="0" lang="he-IL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Century Gothic" panose="020B0502020202020204"/>
                    <a:ea typeface="+mn-ea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26" name="מלבן: פינות מעוגלות 25">
                  <a:extLst>
                    <a:ext uri="{FF2B5EF4-FFF2-40B4-BE49-F238E27FC236}">
                      <a16:creationId xmlns:a16="http://schemas.microsoft.com/office/drawing/2014/main" id="{8CCA5E65-C0DF-4834-A49B-C3A4077D748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82665" y="2647073"/>
                  <a:ext cx="734025" cy="274400"/>
                </a:xfrm>
                <a:prstGeom prst="roundRect">
                  <a:avLst/>
                </a:prstGeom>
                <a:blipFill>
                  <a:blip r:embed="rId6"/>
                  <a:stretch>
                    <a:fillRect b="-1333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6" name="תיבת טקסט 35">
            <a:extLst>
              <a:ext uri="{FF2B5EF4-FFF2-40B4-BE49-F238E27FC236}">
                <a16:creationId xmlns:a16="http://schemas.microsoft.com/office/drawing/2014/main" id="{7498DA75-0ECB-437B-AADC-B888B1183E3B}"/>
              </a:ext>
            </a:extLst>
          </p:cNvPr>
          <p:cNvSpPr txBox="1"/>
          <p:nvPr/>
        </p:nvSpPr>
        <p:spPr>
          <a:xfrm>
            <a:off x="237551" y="1118661"/>
            <a:ext cx="8050960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800" b="0" i="0" u="none" strike="noStrike" kern="1200" cap="none" spc="0" normalizeH="0" baseline="0" noProof="0" dirty="0">
              <a:ln w="19050">
                <a:solidFill>
                  <a:prstClr val="black"/>
                </a:solidFill>
              </a:ln>
              <a:solidFill>
                <a:srgbClr val="000066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800" b="0" i="0" u="none" strike="noStrike" kern="1200" cap="none" spc="0" normalizeH="0" baseline="0" noProof="0" dirty="0">
              <a:ln w="19050">
                <a:solidFill>
                  <a:prstClr val="black"/>
                </a:solidFill>
              </a:ln>
              <a:solidFill>
                <a:srgbClr val="000066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 w="19050">
                <a:solidFill>
                  <a:prstClr val="black"/>
                </a:solidFill>
              </a:ln>
              <a:solidFill>
                <a:srgbClr val="000066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 w="19050">
                <a:solidFill>
                  <a:prstClr val="black"/>
                </a:solidFill>
              </a:ln>
              <a:solidFill>
                <a:srgbClr val="000066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 w="19050">
                <a:solidFill>
                  <a:prstClr val="black"/>
                </a:solidFill>
              </a:ln>
              <a:solidFill>
                <a:srgbClr val="000066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grpSp>
        <p:nvGrpSpPr>
          <p:cNvPr id="4" name="קבוצה 3">
            <a:extLst>
              <a:ext uri="{FF2B5EF4-FFF2-40B4-BE49-F238E27FC236}">
                <a16:creationId xmlns:a16="http://schemas.microsoft.com/office/drawing/2014/main" id="{F94DB438-5DC0-4916-9882-EDB67AD21D14}"/>
              </a:ext>
            </a:extLst>
          </p:cNvPr>
          <p:cNvGrpSpPr/>
          <p:nvPr/>
        </p:nvGrpSpPr>
        <p:grpSpPr>
          <a:xfrm>
            <a:off x="8371840" y="963038"/>
            <a:ext cx="3702824" cy="3192401"/>
            <a:chOff x="3155174" y="1467174"/>
            <a:chExt cx="5465089" cy="4346453"/>
          </a:xfrm>
        </p:grpSpPr>
        <p:grpSp>
          <p:nvGrpSpPr>
            <p:cNvPr id="5" name="קבוצה 4">
              <a:extLst>
                <a:ext uri="{FF2B5EF4-FFF2-40B4-BE49-F238E27FC236}">
                  <a16:creationId xmlns:a16="http://schemas.microsoft.com/office/drawing/2014/main" id="{3AC5ADF4-2A0B-446D-9720-7E44492E9BD4}"/>
                </a:ext>
              </a:extLst>
            </p:cNvPr>
            <p:cNvGrpSpPr/>
            <p:nvPr/>
          </p:nvGrpSpPr>
          <p:grpSpPr>
            <a:xfrm>
              <a:off x="3155174" y="1467174"/>
              <a:ext cx="5465089" cy="4346453"/>
              <a:chOff x="3155175" y="1000246"/>
              <a:chExt cx="5465089" cy="4346453"/>
            </a:xfrm>
          </p:grpSpPr>
          <p:pic>
            <p:nvPicPr>
              <p:cNvPr id="10" name="תמונה 9">
                <a:extLst>
                  <a:ext uri="{FF2B5EF4-FFF2-40B4-BE49-F238E27FC236}">
                    <a16:creationId xmlns:a16="http://schemas.microsoft.com/office/drawing/2014/main" id="{5A31CFEE-F723-4ABE-B187-022753DB13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155175" y="1000246"/>
                <a:ext cx="5465089" cy="4346453"/>
              </a:xfrm>
              <a:prstGeom prst="rect">
                <a:avLst/>
              </a:prstGeom>
            </p:spPr>
          </p:pic>
          <p:grpSp>
            <p:nvGrpSpPr>
              <p:cNvPr id="11" name="קבוצה 10">
                <a:extLst>
                  <a:ext uri="{FF2B5EF4-FFF2-40B4-BE49-F238E27FC236}">
                    <a16:creationId xmlns:a16="http://schemas.microsoft.com/office/drawing/2014/main" id="{83C399E4-E5DF-4F8E-B294-33FA3B648A0D}"/>
                  </a:ext>
                </a:extLst>
              </p:cNvPr>
              <p:cNvGrpSpPr/>
              <p:nvPr/>
            </p:nvGrpSpPr>
            <p:grpSpPr>
              <a:xfrm>
                <a:off x="3155175" y="4370979"/>
                <a:ext cx="1083366" cy="439146"/>
                <a:chOff x="3155175" y="4370979"/>
                <a:chExt cx="1083366" cy="439146"/>
              </a:xfrm>
            </p:grpSpPr>
            <p:sp>
              <p:nvSpPr>
                <p:cNvPr id="15" name="אליפסה 14">
                  <a:extLst>
                    <a:ext uri="{FF2B5EF4-FFF2-40B4-BE49-F238E27FC236}">
                      <a16:creationId xmlns:a16="http://schemas.microsoft.com/office/drawing/2014/main" id="{E0D60CA4-4F3C-423F-8AB3-C5A40E855A5D}"/>
                    </a:ext>
                  </a:extLst>
                </p:cNvPr>
                <p:cNvSpPr/>
                <p:nvPr/>
              </p:nvSpPr>
              <p:spPr>
                <a:xfrm>
                  <a:off x="3962400" y="4624387"/>
                  <a:ext cx="195263" cy="185738"/>
                </a:xfrm>
                <a:prstGeom prst="ellipse">
                  <a:avLst/>
                </a:prstGeom>
                <a:noFill/>
                <a:ln w="9525" cap="flat" cmpd="sng" algn="ctr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accent1"/>
                </a:fontRef>
              </p:style>
              <p:txBody>
                <a:bodyPr rtlCol="1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he-IL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B31166"/>
                    </a:solidFill>
                    <a:effectLst/>
                    <a:uLnTx/>
                    <a:uFillTx/>
                    <a:latin typeface="Century Gothic" panose="020B0502020202020204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7" name="מלבן: פינות מעוגלות 16">
                  <a:extLst>
                    <a:ext uri="{FF2B5EF4-FFF2-40B4-BE49-F238E27FC236}">
                      <a16:creationId xmlns:a16="http://schemas.microsoft.com/office/drawing/2014/main" id="{019CE868-FE05-4D3D-83D8-4BCB8AB2A883}"/>
                    </a:ext>
                  </a:extLst>
                </p:cNvPr>
                <p:cNvSpPr/>
                <p:nvPr/>
              </p:nvSpPr>
              <p:spPr>
                <a:xfrm>
                  <a:off x="3155175" y="4370979"/>
                  <a:ext cx="1083366" cy="373596"/>
                </a:xfrm>
                <a:prstGeom prst="round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uLnTx/>
                      <a:uFillTx/>
                      <a:latin typeface="Century Gothic" panose="020B0502020202020204"/>
                      <a:ea typeface="+mn-ea"/>
                      <a:cs typeface="+mn-cs"/>
                    </a:rPr>
                    <a:t>Reference</a:t>
                  </a:r>
                  <a:endParaRPr kumimoji="0" lang="he-IL" sz="10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Century Gothic" panose="020B0502020202020204"/>
                    <a:ea typeface="+mn-ea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12" name="קבוצה 11">
                <a:extLst>
                  <a:ext uri="{FF2B5EF4-FFF2-40B4-BE49-F238E27FC236}">
                    <a16:creationId xmlns:a16="http://schemas.microsoft.com/office/drawing/2014/main" id="{AA7358C2-775A-4457-96FB-B38CEB1BB5EC}"/>
                  </a:ext>
                </a:extLst>
              </p:cNvPr>
              <p:cNvGrpSpPr/>
              <p:nvPr/>
            </p:nvGrpSpPr>
            <p:grpSpPr>
              <a:xfrm>
                <a:off x="4895850" y="4216133"/>
                <a:ext cx="1180997" cy="373596"/>
                <a:chOff x="4895850" y="4216133"/>
                <a:chExt cx="1180997" cy="373596"/>
              </a:xfrm>
            </p:grpSpPr>
            <p:sp>
              <p:nvSpPr>
                <p:cNvPr id="13" name="אליפסה 12">
                  <a:extLst>
                    <a:ext uri="{FF2B5EF4-FFF2-40B4-BE49-F238E27FC236}">
                      <a16:creationId xmlns:a16="http://schemas.microsoft.com/office/drawing/2014/main" id="{501A7CA6-3340-4FA9-8F14-DC333AB4CF0A}"/>
                    </a:ext>
                  </a:extLst>
                </p:cNvPr>
                <p:cNvSpPr/>
                <p:nvPr/>
              </p:nvSpPr>
              <p:spPr>
                <a:xfrm>
                  <a:off x="4895850" y="4310062"/>
                  <a:ext cx="195263" cy="185738"/>
                </a:xfrm>
                <a:prstGeom prst="ellipse">
                  <a:avLst/>
                </a:prstGeom>
                <a:noFill/>
                <a:ln w="9525" cap="flat" cmpd="sng" algn="ctr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accent1"/>
                </a:fontRef>
              </p:style>
              <p:txBody>
                <a:bodyPr rtlCol="1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he-IL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B31166"/>
                    </a:solidFill>
                    <a:effectLst/>
                    <a:uLnTx/>
                    <a:uFillTx/>
                    <a:latin typeface="Century Gothic" panose="020B0502020202020204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4" name="מלבן: פינות מעוגלות 13">
                  <a:extLst>
                    <a:ext uri="{FF2B5EF4-FFF2-40B4-BE49-F238E27FC236}">
                      <a16:creationId xmlns:a16="http://schemas.microsoft.com/office/drawing/2014/main" id="{5CEBFA52-BEFB-4020-8B58-8F51751D8BDD}"/>
                    </a:ext>
                  </a:extLst>
                </p:cNvPr>
                <p:cNvSpPr/>
                <p:nvPr/>
              </p:nvSpPr>
              <p:spPr>
                <a:xfrm>
                  <a:off x="4993481" y="4216133"/>
                  <a:ext cx="1083366" cy="373596"/>
                </a:xfrm>
                <a:prstGeom prst="round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1" i="0" u="none" strike="noStrike" kern="1200" cap="none" spc="0" normalizeH="0" baseline="0" noProof="0" dirty="0" err="1">
                      <a:ln>
                        <a:noFill/>
                      </a:ln>
                      <a:solidFill>
                        <a:srgbClr val="00B050"/>
                      </a:solidFill>
                      <a:effectLst/>
                      <a:uLnTx/>
                      <a:uFillTx/>
                      <a:latin typeface="Century Gothic" panose="020B0502020202020204"/>
                      <a:ea typeface="+mn-ea"/>
                      <a:cs typeface="+mn-cs"/>
                    </a:rPr>
                    <a:t>n’th</a:t>
                  </a:r>
                  <a:r>
                    <a:rPr kumimoji="0" lang="en-US" sz="11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B050"/>
                      </a:solidFill>
                      <a:effectLst/>
                      <a:uLnTx/>
                      <a:uFillTx/>
                      <a:latin typeface="Century Gothic" panose="020B0502020202020204"/>
                      <a:ea typeface="+mn-ea"/>
                      <a:cs typeface="+mn-cs"/>
                    </a:rPr>
                    <a:t> sensor </a:t>
                  </a:r>
                  <a:endParaRPr kumimoji="0" lang="he-IL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entury Gothic" panose="020B0502020202020204"/>
                    <a:ea typeface="+mn-ea"/>
                    <a:cs typeface="Arial" panose="020B0604020202020204" pitchFamily="34" charset="0"/>
                  </a:endParaRPr>
                </a:p>
              </p:txBody>
            </p:sp>
          </p:grpSp>
        </p:grpSp>
        <p:cxnSp>
          <p:nvCxnSpPr>
            <p:cNvPr id="6" name="מחבר ישר 5">
              <a:extLst>
                <a:ext uri="{FF2B5EF4-FFF2-40B4-BE49-F238E27FC236}">
                  <a16:creationId xmlns:a16="http://schemas.microsoft.com/office/drawing/2014/main" id="{C9A5C16A-A92F-4425-97B5-2483589CA345}"/>
                </a:ext>
              </a:extLst>
            </p:cNvPr>
            <p:cNvCxnSpPr>
              <a:cxnSpLocks/>
            </p:cNvCxnSpPr>
            <p:nvPr/>
          </p:nvCxnSpPr>
          <p:spPr>
            <a:xfrm>
              <a:off x="4034672" y="4354830"/>
              <a:ext cx="0" cy="856673"/>
            </a:xfrm>
            <a:prstGeom prst="line">
              <a:avLst/>
            </a:prstGeom>
            <a:ln>
              <a:prstDash val="dash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מלבן: פינות מעוגלות 6">
                  <a:extLst>
                    <a:ext uri="{FF2B5EF4-FFF2-40B4-BE49-F238E27FC236}">
                      <a16:creationId xmlns:a16="http://schemas.microsoft.com/office/drawing/2014/main" id="{934BD534-91DB-400C-8E81-AF6465EA62BE}"/>
                    </a:ext>
                  </a:extLst>
                </p:cNvPr>
                <p:cNvSpPr/>
                <p:nvPr/>
              </p:nvSpPr>
              <p:spPr>
                <a:xfrm>
                  <a:off x="3731605" y="4554741"/>
                  <a:ext cx="1083366" cy="373596"/>
                </a:xfrm>
                <a:prstGeom prst="round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1600" b="1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𝜽</m:t>
                        </m:r>
                      </m:oMath>
                    </m:oMathPara>
                  </a14:m>
                  <a:endParaRPr kumimoji="0" lang="he-IL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Century Gothic" panose="020B0502020202020204"/>
                    <a:ea typeface="+mn-ea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24" name="מלבן: פינות מעוגלות 23">
                  <a:extLst>
                    <a:ext uri="{FF2B5EF4-FFF2-40B4-BE49-F238E27FC236}">
                      <a16:creationId xmlns:a16="http://schemas.microsoft.com/office/drawing/2014/main" id="{DE3B5A8B-7518-4B3F-9515-9D45145188D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1605" y="4554741"/>
                  <a:ext cx="1083366" cy="373596"/>
                </a:xfrm>
                <a:prstGeom prst="roundRect">
                  <a:avLst/>
                </a:prstGeom>
                <a:blipFill>
                  <a:blip r:embed="rId8"/>
                  <a:stretch>
                    <a:fillRect b="-1333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מלבן: פינות מעוגלות 7">
                  <a:extLst>
                    <a:ext uri="{FF2B5EF4-FFF2-40B4-BE49-F238E27FC236}">
                      <a16:creationId xmlns:a16="http://schemas.microsoft.com/office/drawing/2014/main" id="{D07813C1-6891-4E9F-93DF-ACABB5041418}"/>
                    </a:ext>
                  </a:extLst>
                </p:cNvPr>
                <p:cNvSpPr/>
                <p:nvPr/>
              </p:nvSpPr>
              <p:spPr>
                <a:xfrm>
                  <a:off x="5446105" y="3242202"/>
                  <a:ext cx="1083366" cy="373596"/>
                </a:xfrm>
                <a:prstGeom prst="round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1600" b="1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𝑹</m:t>
                        </m:r>
                      </m:oMath>
                    </m:oMathPara>
                  </a14:m>
                  <a:endParaRPr kumimoji="0" lang="he-IL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Century Gothic" panose="020B0502020202020204"/>
                    <a:ea typeface="+mn-ea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25" name="מלבן: פינות מעוגלות 24">
                  <a:extLst>
                    <a:ext uri="{FF2B5EF4-FFF2-40B4-BE49-F238E27FC236}">
                      <a16:creationId xmlns:a16="http://schemas.microsoft.com/office/drawing/2014/main" id="{1B1B4D76-ABA9-4D8C-B474-831394AEFBE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46105" y="3242202"/>
                  <a:ext cx="1083366" cy="373596"/>
                </a:xfrm>
                <a:prstGeom prst="roundRect">
                  <a:avLst/>
                </a:prstGeom>
                <a:blipFill>
                  <a:blip r:embed="rId9"/>
                  <a:stretch>
                    <a:fillRect b="-11111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מלבן: פינות מעוגלות 8">
                  <a:extLst>
                    <a:ext uri="{FF2B5EF4-FFF2-40B4-BE49-F238E27FC236}">
                      <a16:creationId xmlns:a16="http://schemas.microsoft.com/office/drawing/2014/main" id="{9456FFFB-E5CD-4A15-A473-9B280DCF678C}"/>
                    </a:ext>
                  </a:extLst>
                </p:cNvPr>
                <p:cNvSpPr/>
                <p:nvPr/>
              </p:nvSpPr>
              <p:spPr>
                <a:xfrm>
                  <a:off x="5887718" y="3552495"/>
                  <a:ext cx="1083366" cy="373596"/>
                </a:xfrm>
                <a:prstGeom prst="round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1600" b="1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B05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𝑹</m:t>
                        </m:r>
                        <m:r>
                          <a:rPr kumimoji="0" lang="en-US" sz="1600" b="1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B05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′</m:t>
                        </m:r>
                      </m:oMath>
                    </m:oMathPara>
                  </a14:m>
                  <a:endParaRPr kumimoji="0" lang="he-IL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Century Gothic" panose="020B0502020202020204"/>
                    <a:ea typeface="+mn-ea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26" name="מלבן: פינות מעוגלות 25">
                  <a:extLst>
                    <a:ext uri="{FF2B5EF4-FFF2-40B4-BE49-F238E27FC236}">
                      <a16:creationId xmlns:a16="http://schemas.microsoft.com/office/drawing/2014/main" id="{D8A97D5B-3AF3-4824-8755-59EE352477A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87718" y="3552495"/>
                  <a:ext cx="1083366" cy="373596"/>
                </a:xfrm>
                <a:prstGeom prst="roundRect">
                  <a:avLst/>
                </a:prstGeom>
                <a:blipFill>
                  <a:blip r:embed="rId10"/>
                  <a:stretch>
                    <a:fillRect b="-15556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תיבת טקסט 28">
                <a:extLst>
                  <a:ext uri="{FF2B5EF4-FFF2-40B4-BE49-F238E27FC236}">
                    <a16:creationId xmlns:a16="http://schemas.microsoft.com/office/drawing/2014/main" id="{1602563E-0EBB-4520-843D-B178DB61B8F4}"/>
                  </a:ext>
                </a:extLst>
              </p:cNvPr>
              <p:cNvSpPr txBox="1"/>
              <p:nvPr/>
            </p:nvSpPr>
            <p:spPr>
              <a:xfrm>
                <a:off x="1464420" y="2777107"/>
                <a:ext cx="6378486" cy="101752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pt-BR" sz="3200" b="0" i="0" u="none" strike="noStrike" kern="1200" cap="none" spc="0" normalizeH="0" baseline="0" noProof="0" smtClean="0">
                          <a:ln w="19050">
                            <a:solidFill>
                              <a:prstClr val="black"/>
                            </a:solidFill>
                          </a:ln>
                          <a:solidFill>
                            <a:srgbClr val="000066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	</m:t>
                      </m:r>
                      <m:r>
                        <a:rPr kumimoji="0" lang="pt-BR" sz="3200" b="0" i="0" u="none" strike="noStrike" kern="1200" cap="none" spc="0" normalizeH="0" baseline="0" noProof="0" smtClean="0">
                          <a:ln w="19050">
                            <a:solidFill>
                              <a:prstClr val="black"/>
                            </a:solidFill>
                          </a:ln>
                          <a:solidFill>
                            <a:srgbClr val="000066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∆</m:t>
                      </m:r>
                      <m:sSub>
                        <m:sSubPr>
                          <m:ctrlPr>
                            <a:rPr kumimoji="0" lang="pt-BR" sz="3200" b="0" i="1" u="none" strike="noStrike" kern="1200" cap="none" spc="0" normalizeH="0" baseline="0" noProof="0">
                              <a:ln w="19050">
                                <a:solidFill>
                                  <a:prstClr val="black"/>
                                </a:solidFill>
                              </a:ln>
                              <a:solidFill>
                                <a:srgbClr val="00006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pt-BR" sz="3200" b="0" i="0" u="none" strike="noStrike" kern="1200" cap="none" spc="0" normalizeH="0" baseline="0" noProof="0">
                              <a:ln w="19050">
                                <a:solidFill>
                                  <a:prstClr val="black"/>
                                </a:solidFill>
                              </a:ln>
                              <a:solidFill>
                                <a:srgbClr val="00006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𝝉</m:t>
                          </m:r>
                        </m:e>
                        <m:sub>
                          <m:r>
                            <a:rPr kumimoji="0" lang="pt-BR" sz="3200" b="0" i="0" u="none" strike="noStrike" kern="1200" cap="none" spc="0" normalizeH="0" baseline="0" noProof="0">
                              <a:ln w="19050">
                                <a:solidFill>
                                  <a:prstClr val="black"/>
                                </a:solidFill>
                              </a:ln>
                              <a:solidFill>
                                <a:srgbClr val="00006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𝒏</m:t>
                          </m:r>
                        </m:sub>
                      </m:sSub>
                      <m:r>
                        <a:rPr kumimoji="0" lang="pt-BR" sz="3200" b="0" i="0" u="none" strike="noStrike" kern="1200" cap="none" spc="0" normalizeH="0" baseline="0" noProof="0">
                          <a:ln w="19050">
                            <a:solidFill>
                              <a:prstClr val="black"/>
                            </a:solidFill>
                          </a:ln>
                          <a:solidFill>
                            <a:srgbClr val="000066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US" sz="3200" b="0" i="1" u="none" strike="noStrike" kern="1200" cap="none" spc="0" normalizeH="0" baseline="0" noProof="0">
                              <a:ln w="19050">
                                <a:solidFill>
                                  <a:prstClr val="black"/>
                                </a:solidFill>
                              </a:ln>
                              <a:solidFill>
                                <a:srgbClr val="00006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sz="3200" b="0" i="0" u="none" strike="noStrike" kern="1200" cap="none" spc="0" normalizeH="0" baseline="0" noProof="0">
                              <a:ln w="19050">
                                <a:solidFill>
                                  <a:prstClr val="black"/>
                                </a:solidFill>
                              </a:ln>
                              <a:solidFill>
                                <a:srgbClr val="00006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𝟏</m:t>
                          </m:r>
                        </m:num>
                        <m:den>
                          <m:r>
                            <a:rPr kumimoji="0" lang="en-US" sz="3200" b="0" i="0" u="none" strike="noStrike" kern="1200" cap="none" spc="0" normalizeH="0" baseline="0" noProof="0">
                              <a:ln w="19050">
                                <a:solidFill>
                                  <a:prstClr val="black"/>
                                </a:solidFill>
                              </a:ln>
                              <a:solidFill>
                                <a:srgbClr val="00006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𝒄</m:t>
                          </m:r>
                        </m:den>
                      </m:f>
                      <m:d>
                        <m:dPr>
                          <m:ctrlPr>
                            <a:rPr kumimoji="0" lang="en-US" sz="3200" b="0" i="1" u="none" strike="noStrike" kern="1200" cap="none" spc="0" normalizeH="0" baseline="0" noProof="0">
                              <a:ln w="19050">
                                <a:solidFill>
                                  <a:prstClr val="black"/>
                                </a:solidFill>
                              </a:ln>
                              <a:solidFill>
                                <a:srgbClr val="00006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en-US" sz="3200" b="0" i="1" u="none" strike="noStrike" kern="1200" cap="none" spc="0" normalizeH="0" baseline="0" noProof="0">
                                  <a:ln w="19050">
                                    <a:solidFill>
                                      <a:prstClr val="black"/>
                                    </a:solidFill>
                                  </a:ln>
                                  <a:solidFill>
                                    <a:srgbClr val="000066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3200" b="0" i="0" u="none" strike="noStrike" kern="1200" cap="none" spc="0" normalizeH="0" baseline="0" noProof="0">
                                  <a:ln w="19050">
                                    <a:solidFill>
                                      <a:prstClr val="black"/>
                                    </a:solidFill>
                                  </a:ln>
                                  <a:solidFill>
                                    <a:srgbClr val="000066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𝒙</m:t>
                              </m:r>
                            </m:e>
                            <m:sub>
                              <m:r>
                                <a:rPr kumimoji="0" lang="en-US" sz="3200" b="0" i="0" u="none" strike="noStrike" kern="1200" cap="none" spc="0" normalizeH="0" baseline="0" noProof="0">
                                  <a:ln w="19050">
                                    <a:solidFill>
                                      <a:prstClr val="black"/>
                                    </a:solidFill>
                                  </a:ln>
                                  <a:solidFill>
                                    <a:srgbClr val="000066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𝒏</m:t>
                              </m:r>
                            </m:sub>
                          </m:sSub>
                          <m:r>
                            <a:rPr kumimoji="0" lang="en-US" sz="3200" b="0" i="0" u="none" strike="noStrike" kern="1200" cap="none" spc="0" normalizeH="0" baseline="0" noProof="0">
                              <a:ln w="19050">
                                <a:solidFill>
                                  <a:prstClr val="black"/>
                                </a:solidFill>
                              </a:ln>
                              <a:solidFill>
                                <a:srgbClr val="00006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𝒔𝒊𝒏</m:t>
                          </m:r>
                          <m:d>
                            <m:dPr>
                              <m:ctrlPr>
                                <a:rPr kumimoji="0" lang="en-US" sz="3200" b="0" i="1" u="none" strike="noStrike" kern="1200" cap="none" spc="0" normalizeH="0" baseline="0" noProof="0">
                                  <a:ln w="19050">
                                    <a:solidFill>
                                      <a:prstClr val="black"/>
                                    </a:solidFill>
                                  </a:ln>
                                  <a:solidFill>
                                    <a:srgbClr val="000066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sz="3200" b="0" i="0" u="none" strike="noStrike" kern="1200" cap="none" spc="0" normalizeH="0" baseline="0" noProof="0">
                                  <a:ln w="19050">
                                    <a:solidFill>
                                      <a:prstClr val="black"/>
                                    </a:solidFill>
                                  </a:ln>
                                  <a:solidFill>
                                    <a:srgbClr val="000066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𝜽</m:t>
                              </m:r>
                            </m:e>
                          </m:d>
                          <m:r>
                            <a:rPr kumimoji="0" lang="en-US" sz="3200" b="0" i="0" u="none" strike="noStrike" kern="1200" cap="none" spc="0" normalizeH="0" baseline="0" noProof="0">
                              <a:ln w="19050">
                                <a:solidFill>
                                  <a:prstClr val="black"/>
                                </a:solidFill>
                              </a:ln>
                              <a:solidFill>
                                <a:srgbClr val="00006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+</m:t>
                          </m:r>
                          <m:sSub>
                            <m:sSubPr>
                              <m:ctrlPr>
                                <a:rPr kumimoji="0" lang="en-US" sz="3200" b="0" i="1" u="none" strike="noStrike" kern="1200" cap="none" spc="0" normalizeH="0" baseline="0" noProof="0">
                                  <a:ln w="19050">
                                    <a:solidFill>
                                      <a:prstClr val="black"/>
                                    </a:solidFill>
                                  </a:ln>
                                  <a:solidFill>
                                    <a:srgbClr val="000066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3200" b="0" i="1" u="none" strike="noStrike" kern="1200" cap="none" spc="0" normalizeH="0" baseline="0" noProof="0" smtClean="0">
                                  <a:ln w="19050">
                                    <a:solidFill>
                                      <a:prstClr val="black"/>
                                    </a:solidFill>
                                  </a:ln>
                                  <a:solidFill>
                                    <a:srgbClr val="000066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0" lang="en-US" sz="3200" b="0" i="0" u="none" strike="noStrike" kern="1200" cap="none" spc="0" normalizeH="0" baseline="0" noProof="0">
                                  <a:ln w="19050">
                                    <a:solidFill>
                                      <a:prstClr val="black"/>
                                    </a:solidFill>
                                  </a:ln>
                                  <a:solidFill>
                                    <a:srgbClr val="000066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𝒏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kumimoji="0" lang="en-US" sz="3200" b="0" i="0" u="none" strike="noStrike" kern="1200" cap="none" spc="0" normalizeH="0" baseline="0" noProof="0" smtClean="0">
                              <a:ln w="19050">
                                <a:solidFill>
                                  <a:prstClr val="black"/>
                                </a:solidFill>
                              </a:ln>
                              <a:solidFill>
                                <a:srgbClr val="00006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cos</m:t>
                          </m:r>
                          <m:d>
                            <m:dPr>
                              <m:ctrlPr>
                                <a:rPr kumimoji="0" lang="en-US" sz="3200" b="0" i="1" u="none" strike="noStrike" kern="1200" cap="none" spc="0" normalizeH="0" baseline="0" noProof="0">
                                  <a:ln w="19050">
                                    <a:solidFill>
                                      <a:prstClr val="black"/>
                                    </a:solidFill>
                                  </a:ln>
                                  <a:solidFill>
                                    <a:srgbClr val="000066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sz="3200" b="0" i="0" u="none" strike="noStrike" kern="1200" cap="none" spc="0" normalizeH="0" baseline="0" noProof="0">
                                  <a:ln w="19050">
                                    <a:solidFill>
                                      <a:prstClr val="black"/>
                                    </a:solidFill>
                                  </a:ln>
                                  <a:solidFill>
                                    <a:srgbClr val="000066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𝜽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kumimoji="0" lang="he-IL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9" name="תיבת טקסט 28">
                <a:extLst>
                  <a:ext uri="{FF2B5EF4-FFF2-40B4-BE49-F238E27FC236}">
                    <a16:creationId xmlns:a16="http://schemas.microsoft.com/office/drawing/2014/main" id="{1602563E-0EBB-4520-843D-B178DB61B8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4420" y="2777107"/>
                <a:ext cx="6378486" cy="101752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DCFD48BB-1325-94FD-2A47-DE9C423902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2952" y="874666"/>
            <a:ext cx="11129536" cy="5449580"/>
          </a:xfrm>
          <a:ln>
            <a:noFill/>
          </a:ln>
        </p:spPr>
        <p:txBody>
          <a:bodyPr>
            <a:normAutofit/>
          </a:bodyPr>
          <a:lstStyle/>
          <a:p>
            <a:pPr algn="l" rtl="0">
              <a:lnSpc>
                <a:spcPct val="150000"/>
              </a:lnSpc>
            </a:pPr>
            <a:r>
              <a:rPr lang="en-GB" sz="2800" dirty="0">
                <a:ln w="19050">
                  <a:solidFill>
                    <a:schemeClr val="bg1"/>
                  </a:solidFill>
                </a:ln>
                <a:solidFill>
                  <a:srgbClr val="000066"/>
                </a:solidFill>
              </a:rPr>
              <a:t>Assuming Far-field Scenario and Tylor series</a:t>
            </a:r>
            <a:br>
              <a:rPr lang="en-GB" sz="2800" dirty="0">
                <a:ln w="19050">
                  <a:solidFill>
                    <a:schemeClr val="bg1"/>
                  </a:solidFill>
                </a:ln>
                <a:solidFill>
                  <a:srgbClr val="000066"/>
                </a:solidFill>
              </a:rPr>
            </a:br>
            <a:r>
              <a:rPr lang="en-GB" sz="2800" dirty="0">
                <a:ln w="19050">
                  <a:solidFill>
                    <a:schemeClr val="bg1"/>
                  </a:solidFill>
                </a:ln>
                <a:solidFill>
                  <a:srgbClr val="000066"/>
                </a:solidFill>
              </a:rPr>
              <a:t>approximation:</a:t>
            </a:r>
          </a:p>
          <a:p>
            <a:pPr marL="0" indent="0" algn="l" rtl="0">
              <a:buNone/>
            </a:pPr>
            <a:endParaRPr lang="pt-BR" sz="2400" b="1" i="1" dirty="0">
              <a:ln w="19050">
                <a:solidFill>
                  <a:schemeClr val="bg1"/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mbria Math" panose="02040503050406030204" pitchFamily="18" charset="0"/>
            </a:endParaRPr>
          </a:p>
        </p:txBody>
      </p:sp>
      <p:sp>
        <p:nvSpPr>
          <p:cNvPr id="28" name="תיבת טקסט 15">
            <a:extLst>
              <a:ext uri="{FF2B5EF4-FFF2-40B4-BE49-F238E27FC236}">
                <a16:creationId xmlns:a16="http://schemas.microsoft.com/office/drawing/2014/main" id="{58A339B0-05B9-40F6-C24D-647728B0395F}"/>
              </a:ext>
            </a:extLst>
          </p:cNvPr>
          <p:cNvSpPr txBox="1"/>
          <p:nvPr/>
        </p:nvSpPr>
        <p:spPr>
          <a:xfrm>
            <a:off x="2479040" y="132982"/>
            <a:ext cx="68173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57200">
              <a:defRPr/>
            </a:pPr>
            <a:r>
              <a:rPr lang="en-US" sz="3600" b="1" cap="all" dirty="0">
                <a:ln w="28575">
                  <a:solidFill>
                    <a:srgbClr val="000066"/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Custom model</a:t>
            </a:r>
            <a:endParaRPr lang="he-IL" sz="3600" b="1" cap="all" dirty="0">
              <a:ln w="28575">
                <a:solidFill>
                  <a:srgbClr val="000066"/>
                </a:solidFill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5592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תיבת טקסט 15">
            <a:extLst>
              <a:ext uri="{FF2B5EF4-FFF2-40B4-BE49-F238E27FC236}">
                <a16:creationId xmlns:a16="http://schemas.microsoft.com/office/drawing/2014/main" id="{5CBEDFDC-3C49-4E08-A53E-A412268626D4}"/>
              </a:ext>
            </a:extLst>
          </p:cNvPr>
          <p:cNvSpPr txBox="1"/>
          <p:nvPr/>
        </p:nvSpPr>
        <p:spPr>
          <a:xfrm>
            <a:off x="2479040" y="132982"/>
            <a:ext cx="68173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indent="0" algn="ctr" defTabSz="4572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1" cap="all" dirty="0">
                <a:ln w="28575">
                  <a:solidFill>
                    <a:srgbClr val="000066"/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Measurements model</a:t>
            </a:r>
            <a:endParaRPr lang="he-IL" sz="3600" b="1" cap="all" dirty="0">
              <a:ln w="28575">
                <a:solidFill>
                  <a:srgbClr val="000066"/>
                </a:solidFill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EBC229D5-A3CA-4669-8F41-F031E0CECA6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22952" y="938520"/>
                <a:ext cx="11129536" cy="5449580"/>
              </a:xfrm>
              <a:ln>
                <a:noFill/>
              </a:ln>
            </p:spPr>
            <p:txBody>
              <a:bodyPr>
                <a:normAutofit/>
              </a:bodyPr>
              <a:lstStyle/>
              <a:p>
                <a:pPr algn="l" rtl="0">
                  <a:lnSpc>
                    <a:spcPct val="150000"/>
                  </a:lnSpc>
                </a:pPr>
                <a:r>
                  <a:rPr lang="en-US" sz="2800" dirty="0">
                    <a:ln w="19050">
                      <a:solidFill>
                        <a:schemeClr val="bg1"/>
                      </a:solidFill>
                    </a:ln>
                    <a:solidFill>
                      <a:srgbClr val="000066"/>
                    </a:solidFill>
                  </a:rPr>
                  <a:t>The received signal at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 dirty="0" smtClean="0">
                            <a:ln w="19050">
                              <a:solidFill>
                                <a:schemeClr val="bg1"/>
                              </a:solidFill>
                            </a:ln>
                            <a:solidFill>
                              <a:srgbClr val="000066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 dirty="0" smtClean="0">
                            <a:ln w="19050">
                              <a:solidFill>
                                <a:schemeClr val="bg1"/>
                              </a:solidFill>
                            </a:ln>
                            <a:solidFill>
                              <a:srgbClr val="000066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  <m:sup>
                        <m:r>
                          <a:rPr lang="en-US" sz="2800" i="1" dirty="0" smtClean="0">
                            <a:ln w="19050">
                              <a:solidFill>
                                <a:schemeClr val="bg1"/>
                              </a:solidFill>
                            </a:ln>
                            <a:solidFill>
                              <a:srgbClr val="000066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800" i="1" dirty="0" smtClean="0">
                        <a:ln w="19050">
                          <a:solidFill>
                            <a:schemeClr val="bg1"/>
                          </a:solidFill>
                        </a:ln>
                        <a:solidFill>
                          <a:srgbClr val="000066"/>
                        </a:solidFill>
                        <a:latin typeface="Cambria Math" panose="02040503050406030204" pitchFamily="18" charset="0"/>
                      </a:rPr>
                      <m:t>𝒕𝒉</m:t>
                    </m:r>
                    <m:r>
                      <a:rPr lang="en-US" sz="2800" i="1" dirty="0" smtClean="0">
                        <a:ln w="19050">
                          <a:solidFill>
                            <a:schemeClr val="bg1"/>
                          </a:solidFill>
                        </a:ln>
                        <a:solidFill>
                          <a:srgbClr val="000066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800" dirty="0">
                    <a:ln w="19050">
                      <a:solidFill>
                        <a:schemeClr val="bg1"/>
                      </a:solidFill>
                    </a:ln>
                    <a:solidFill>
                      <a:srgbClr val="000066"/>
                    </a:solidFill>
                  </a:rPr>
                  <a:t>sensor can be expressed as:</a:t>
                </a:r>
                <a:endParaRPr lang="en-US" dirty="0">
                  <a:ln w="19050">
                    <a:solidFill>
                      <a:schemeClr val="bg1"/>
                    </a:solidFill>
                  </a:ln>
                  <a:solidFill>
                    <a:srgbClr val="000066"/>
                  </a:solidFill>
                </a:endParaRPr>
              </a:p>
              <a:p>
                <a:pPr marL="0" indent="0" algn="l" rtl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5400" i="1" dirty="0" smtClean="0">
                              <a:ln w="19050">
                                <a:solidFill>
                                  <a:schemeClr val="bg1"/>
                                </a:solidFill>
                              </a:ln>
                              <a:solidFill>
                                <a:srgbClr val="00006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5400" i="1" dirty="0" smtClean="0">
                              <a:ln w="19050">
                                <a:solidFill>
                                  <a:schemeClr val="bg1"/>
                                </a:solidFill>
                              </a:ln>
                              <a:solidFill>
                                <a:srgbClr val="000066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5400" i="1" dirty="0">
                              <a:ln w="19050">
                                <a:solidFill>
                                  <a:schemeClr val="bg1"/>
                                </a:solidFill>
                              </a:ln>
                              <a:solidFill>
                                <a:srgbClr val="000066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r>
                        <a:rPr lang="en-US" sz="5400" i="1" dirty="0">
                          <a:ln w="19050">
                            <a:solidFill>
                              <a:schemeClr val="bg1"/>
                            </a:solidFill>
                          </a:ln>
                          <a:solidFill>
                            <a:srgbClr val="000066"/>
                          </a:solidFill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sz="5400" i="1" dirty="0">
                          <a:ln w="19050">
                            <a:solidFill>
                              <a:schemeClr val="bg1"/>
                            </a:solidFill>
                          </a:ln>
                          <a:solidFill>
                            <a:srgbClr val="000066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US" sz="5400" i="1" dirty="0">
                          <a:ln w="19050">
                            <a:solidFill>
                              <a:schemeClr val="bg1"/>
                            </a:solidFill>
                          </a:ln>
                          <a:solidFill>
                            <a:srgbClr val="000066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lang="en-US" sz="5400" b="0" i="1" dirty="0" smtClean="0">
                              <a:ln w="19050">
                                <a:solidFill>
                                  <a:schemeClr val="bg1"/>
                                </a:solidFill>
                              </a:ln>
                              <a:solidFill>
                                <a:srgbClr val="00006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5400" b="0" i="1" dirty="0" smtClean="0">
                              <a:ln w="19050">
                                <a:solidFill>
                                  <a:schemeClr val="bg1"/>
                                </a:solidFill>
                              </a:ln>
                              <a:solidFill>
                                <a:srgbClr val="000066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5400" b="0" i="1" dirty="0" smtClean="0">
                              <a:ln w="19050">
                                <a:solidFill>
                                  <a:schemeClr val="bg1"/>
                                </a:solidFill>
                              </a:ln>
                              <a:solidFill>
                                <a:srgbClr val="000066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5400" b="0" i="1" dirty="0" smtClean="0">
                          <a:ln w="19050">
                            <a:solidFill>
                              <a:schemeClr val="bg1"/>
                            </a:solidFill>
                          </a:ln>
                          <a:solidFill>
                            <a:srgbClr val="000066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sz="5400" i="1" dirty="0">
                              <a:ln w="19050">
                                <a:solidFill>
                                  <a:schemeClr val="bg1"/>
                                </a:solidFill>
                              </a:ln>
                              <a:solidFill>
                                <a:srgbClr val="00006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5400" i="1" dirty="0">
                              <a:ln w="19050">
                                <a:solidFill>
                                  <a:schemeClr val="bg1"/>
                                </a:solidFill>
                              </a:ln>
                              <a:solidFill>
                                <a:srgbClr val="000066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5400" i="1" dirty="0">
                              <a:ln w="19050">
                                <a:solidFill>
                                  <a:schemeClr val="bg1"/>
                                </a:solidFill>
                              </a:ln>
                              <a:solidFill>
                                <a:srgbClr val="000066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5400" i="1" dirty="0">
                                  <a:ln w="19050">
                                    <a:solidFill>
                                      <a:schemeClr val="bg1"/>
                                    </a:solidFill>
                                  </a:ln>
                                  <a:solidFill>
                                    <a:srgbClr val="00006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5400" i="1" dirty="0" smtClean="0">
                                  <a:ln w="19050">
                                    <a:solidFill>
                                      <a:schemeClr val="bg1"/>
                                    </a:solidFill>
                                  </a:ln>
                                  <a:solidFill>
                                    <a:srgbClr val="00006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sz="5400" i="1" dirty="0">
                                  <a:ln w="19050">
                                    <a:solidFill>
                                      <a:schemeClr val="bg1"/>
                                    </a:solidFill>
                                  </a:ln>
                                  <a:solidFill>
                                    <a:srgbClr val="000066"/>
                                  </a:solidFill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sz="5400" i="1" dirty="0">
                                  <a:ln w="19050">
                                    <a:solidFill>
                                      <a:schemeClr val="bg1"/>
                                    </a:solidFill>
                                  </a:ln>
                                  <a:solidFill>
                                    <a:srgbClr val="000066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sz="5400" i="1" dirty="0">
                          <a:ln w="19050">
                            <a:solidFill>
                              <a:schemeClr val="bg1"/>
                            </a:solidFill>
                          </a:ln>
                          <a:solidFill>
                            <a:srgbClr val="000066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5400" i="1" dirty="0">
                              <a:ln w="19050">
                                <a:solidFill>
                                  <a:schemeClr val="bg1"/>
                                </a:solidFill>
                              </a:ln>
                              <a:solidFill>
                                <a:srgbClr val="00006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5400" i="1" dirty="0">
                              <a:ln w="19050">
                                <a:solidFill>
                                  <a:schemeClr val="bg1"/>
                                </a:solidFill>
                              </a:ln>
                              <a:solidFill>
                                <a:srgbClr val="000066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5400" i="1" dirty="0">
                              <a:ln w="19050">
                                <a:solidFill>
                                  <a:schemeClr val="bg1"/>
                                </a:solidFill>
                              </a:ln>
                              <a:solidFill>
                                <a:srgbClr val="000066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5400" i="1" dirty="0">
                              <a:ln w="19050">
                                <a:solidFill>
                                  <a:schemeClr val="bg1"/>
                                </a:solidFill>
                              </a:ln>
                              <a:solidFill>
                                <a:srgbClr val="00006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5400" i="1" dirty="0">
                              <a:ln w="19050">
                                <a:solidFill>
                                  <a:schemeClr val="bg1"/>
                                </a:solidFill>
                              </a:ln>
                              <a:solidFill>
                                <a:srgbClr val="000066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sz="3500" dirty="0">
                  <a:ln w="19050">
                    <a:solidFill>
                      <a:schemeClr val="bg1"/>
                    </a:solidFill>
                  </a:ln>
                  <a:solidFill>
                    <a:srgbClr val="000066"/>
                  </a:solidFill>
                </a:endParaRPr>
              </a:p>
              <a:p>
                <a:pPr marL="457200" lvl="1" indent="0" algn="l" rtl="0">
                  <a:lnSpc>
                    <a:spcPct val="150000"/>
                  </a:lnSpc>
                  <a:buNone/>
                </a:pPr>
                <a:endParaRPr lang="en-US" sz="2000" dirty="0">
                  <a:ln w="19050">
                    <a:solidFill>
                      <a:schemeClr val="bg1"/>
                    </a:solidFill>
                  </a:ln>
                  <a:solidFill>
                    <a:srgbClr val="000066"/>
                  </a:solidFill>
                </a:endParaRPr>
              </a:p>
              <a:p>
                <a:pPr lvl="1" algn="l" rtl="0">
                  <a:lnSpc>
                    <a:spcPct val="150000"/>
                  </a:lnSpc>
                </a:pPr>
                <a:endParaRPr lang="en-US" sz="2000" dirty="0">
                  <a:ln w="19050">
                    <a:solidFill>
                      <a:schemeClr val="bg1"/>
                    </a:solidFill>
                  </a:ln>
                  <a:solidFill>
                    <a:srgbClr val="000066"/>
                  </a:solidFill>
                </a:endParaRPr>
              </a:p>
              <a:p>
                <a:pPr marL="0" indent="0" algn="l" rtl="0">
                  <a:lnSpc>
                    <a:spcPct val="150000"/>
                  </a:lnSpc>
                  <a:buNone/>
                </a:pPr>
                <a:endParaRPr lang="en-US" b="1" dirty="0">
                  <a:solidFill>
                    <a:schemeClr val="bg1"/>
                  </a:solidFill>
                  <a:effectLst/>
                </a:endParaRPr>
              </a:p>
              <a:p>
                <a:pPr marL="0" indent="0" algn="l" rtl="0">
                  <a:buNone/>
                </a:pPr>
                <a:endParaRPr lang="pt-BR" sz="2400" b="1" i="1" dirty="0">
                  <a:ln w="19050">
                    <a:solidFill>
                      <a:schemeClr val="bg1"/>
                    </a:solidFill>
                  </a:ln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EBC229D5-A3CA-4669-8F41-F031E0CECA6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2952" y="938520"/>
                <a:ext cx="11129536" cy="5449580"/>
              </a:xfr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5" name="Group 24">
            <a:extLst>
              <a:ext uri="{FF2B5EF4-FFF2-40B4-BE49-F238E27FC236}">
                <a16:creationId xmlns:a16="http://schemas.microsoft.com/office/drawing/2014/main" id="{5FA54D16-F5BA-2B08-B7A0-784637B024A2}"/>
              </a:ext>
            </a:extLst>
          </p:cNvPr>
          <p:cNvGrpSpPr/>
          <p:nvPr/>
        </p:nvGrpSpPr>
        <p:grpSpPr>
          <a:xfrm>
            <a:off x="4261562" y="2809287"/>
            <a:ext cx="2346960" cy="910067"/>
            <a:chOff x="4197554" y="3287844"/>
            <a:chExt cx="2346960" cy="910067"/>
          </a:xfrm>
        </p:grpSpPr>
        <p:sp>
          <p:nvSpPr>
            <p:cNvPr id="4" name="תיבת טקסט 5">
              <a:extLst>
                <a:ext uri="{FF2B5EF4-FFF2-40B4-BE49-F238E27FC236}">
                  <a16:creationId xmlns:a16="http://schemas.microsoft.com/office/drawing/2014/main" id="{093E0E6B-19DD-E05B-DF11-C49C945E7749}"/>
                </a:ext>
              </a:extLst>
            </p:cNvPr>
            <p:cNvSpPr txBox="1"/>
            <p:nvPr/>
          </p:nvSpPr>
          <p:spPr>
            <a:xfrm>
              <a:off x="4197554" y="3828579"/>
              <a:ext cx="234696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dirty="0">
                  <a:ln w="19050">
                    <a:solidFill>
                      <a:schemeClr val="bg1"/>
                    </a:solidFill>
                  </a:ln>
                  <a:solidFill>
                    <a:srgbClr val="000066"/>
                  </a:solidFill>
                </a:rPr>
                <a:t>Far-field signal</a:t>
              </a:r>
              <a:endParaRPr lang="he-IL" dirty="0">
                <a:ln w="19050">
                  <a:solidFill>
                    <a:schemeClr val="bg1"/>
                  </a:solidFill>
                </a:ln>
                <a:solidFill>
                  <a:srgbClr val="000066"/>
                </a:solidFill>
              </a:endParaRPr>
            </a:p>
          </p:txBody>
        </p:sp>
        <p:cxnSp>
          <p:nvCxnSpPr>
            <p:cNvPr id="5" name="מחבר חץ ישר 29">
              <a:extLst>
                <a:ext uri="{FF2B5EF4-FFF2-40B4-BE49-F238E27FC236}">
                  <a16:creationId xmlns:a16="http://schemas.microsoft.com/office/drawing/2014/main" id="{CA01FF2A-916F-F53E-23B4-90ADFC3E01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46256" y="3287844"/>
              <a:ext cx="0" cy="548191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A828F8B-38A0-6021-6BAB-764A0248D591}"/>
              </a:ext>
            </a:extLst>
          </p:cNvPr>
          <p:cNvGrpSpPr/>
          <p:nvPr/>
        </p:nvGrpSpPr>
        <p:grpSpPr>
          <a:xfrm>
            <a:off x="2837774" y="2809287"/>
            <a:ext cx="1599184" cy="755337"/>
            <a:chOff x="2773766" y="3287844"/>
            <a:chExt cx="1599184" cy="755337"/>
          </a:xfrm>
        </p:grpSpPr>
        <p:cxnSp>
          <p:nvCxnSpPr>
            <p:cNvPr id="9" name="מחבר חץ ישר 29">
              <a:extLst>
                <a:ext uri="{FF2B5EF4-FFF2-40B4-BE49-F238E27FC236}">
                  <a16:creationId xmlns:a16="http://schemas.microsoft.com/office/drawing/2014/main" id="{0A6E850B-FA84-551E-F122-E9E35724445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31636" y="3287844"/>
              <a:ext cx="295508" cy="375466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974E843-612A-3C80-4800-0ADC249CFB7C}"/>
                </a:ext>
              </a:extLst>
            </p:cNvPr>
            <p:cNvSpPr txBox="1"/>
            <p:nvPr/>
          </p:nvSpPr>
          <p:spPr>
            <a:xfrm>
              <a:off x="2773766" y="3673849"/>
              <a:ext cx="159918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dirty="0">
                  <a:ln w="19050">
                    <a:solidFill>
                      <a:schemeClr val="bg1"/>
                    </a:solidFill>
                  </a:ln>
                  <a:solidFill>
                    <a:srgbClr val="000066"/>
                  </a:solidFill>
                </a:rPr>
                <a:t>Attenuation</a:t>
              </a:r>
              <a:endParaRPr lang="en-IL" dirty="0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1BE9C8D1-0411-6F85-82A4-8180E5BB462C}"/>
              </a:ext>
            </a:extLst>
          </p:cNvPr>
          <p:cNvGrpSpPr/>
          <p:nvPr/>
        </p:nvGrpSpPr>
        <p:grpSpPr>
          <a:xfrm>
            <a:off x="8037644" y="2915100"/>
            <a:ext cx="2980808" cy="1133612"/>
            <a:chOff x="8037644" y="2915100"/>
            <a:chExt cx="2980808" cy="1133612"/>
          </a:xfrm>
        </p:grpSpPr>
        <p:cxnSp>
          <p:nvCxnSpPr>
            <p:cNvPr id="14" name="מחבר חץ ישר 29">
              <a:extLst>
                <a:ext uri="{FF2B5EF4-FFF2-40B4-BE49-F238E27FC236}">
                  <a16:creationId xmlns:a16="http://schemas.microsoft.com/office/drawing/2014/main" id="{99DC1C65-09CA-CA3E-1E42-EA2368CA770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352064" y="2915100"/>
              <a:ext cx="76652" cy="464858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5CD28E9E-6306-2D6B-EB4A-9E7269210150}"/>
                </a:ext>
              </a:extLst>
            </p:cNvPr>
            <p:cNvGrpSpPr/>
            <p:nvPr/>
          </p:nvGrpSpPr>
          <p:grpSpPr>
            <a:xfrm>
              <a:off x="8037644" y="3357478"/>
              <a:ext cx="2980808" cy="691234"/>
              <a:chOff x="7905328" y="4128468"/>
              <a:chExt cx="2980808" cy="691234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6EB5D0B-AC35-E13B-A75A-CF5063ADEB7C}"/>
                  </a:ext>
                </a:extLst>
              </p:cNvPr>
              <p:cNvSpPr txBox="1"/>
              <p:nvPr/>
            </p:nvSpPr>
            <p:spPr>
              <a:xfrm>
                <a:off x="7905328" y="4128468"/>
                <a:ext cx="298080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>
                    <a:ln w="19050">
                      <a:solidFill>
                        <a:schemeClr val="bg1"/>
                      </a:solidFill>
                    </a:ln>
                    <a:solidFill>
                      <a:srgbClr val="000066"/>
                    </a:solidFill>
                  </a:rPr>
                  <a:t>S</a:t>
                </a:r>
                <a:r>
                  <a:rPr lang="en-US" sz="1800" dirty="0">
                    <a:ln w="19050">
                      <a:solidFill>
                        <a:schemeClr val="bg1"/>
                      </a:solidFill>
                    </a:ln>
                    <a:solidFill>
                      <a:srgbClr val="000066"/>
                    </a:solidFill>
                  </a:rPr>
                  <a:t>ensor noise</a:t>
                </a:r>
                <a:endParaRPr lang="en-IL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7F6BC0A4-FEB4-2BC5-9B2F-B9B55E0FFA2F}"/>
                      </a:ext>
                    </a:extLst>
                  </p:cNvPr>
                  <p:cNvSpPr txBox="1"/>
                  <p:nvPr/>
                </p:nvSpPr>
                <p:spPr>
                  <a:xfrm>
                    <a:off x="8077870" y="4311871"/>
                    <a:ext cx="2091690" cy="507831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lvl="1" algn="l" rtl="0">
                      <a:lnSpc>
                        <a:spcPct val="150000"/>
                      </a:lnSpc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800" i="1" dirty="0" smtClean="0">
                                  <a:ln w="19050">
                                    <a:solidFill>
                                      <a:schemeClr val="bg1"/>
                                    </a:solidFill>
                                  </a:ln>
                                  <a:solidFill>
                                    <a:srgbClr val="00006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 dirty="0" smtClean="0">
                                  <a:ln w="19050">
                                    <a:solidFill>
                                      <a:schemeClr val="bg1"/>
                                    </a:solidFill>
                                  </a:ln>
                                  <a:solidFill>
                                    <a:srgbClr val="000066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1800" i="1" dirty="0" err="1" smtClean="0">
                                  <a:ln w="19050">
                                    <a:solidFill>
                                      <a:schemeClr val="bg1"/>
                                    </a:solidFill>
                                  </a:ln>
                                  <a:solidFill>
                                    <a:srgbClr val="000066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800" i="1" dirty="0" smtClean="0">
                                  <a:ln w="19050">
                                    <a:solidFill>
                                      <a:schemeClr val="bg1"/>
                                    </a:solidFill>
                                  </a:ln>
                                  <a:solidFill>
                                    <a:srgbClr val="00006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i="1" dirty="0">
                                  <a:ln w="19050">
                                    <a:solidFill>
                                      <a:schemeClr val="bg1"/>
                                    </a:solidFill>
                                  </a:ln>
                                  <a:solidFill>
                                    <a:srgbClr val="000066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1800" i="1" dirty="0" smtClean="0">
                              <a:ln w="19050">
                                <a:solidFill>
                                  <a:schemeClr val="bg1"/>
                                </a:solidFill>
                              </a:ln>
                              <a:solidFill>
                                <a:srgbClr val="000066"/>
                              </a:solidFill>
                              <a:latin typeface="Cambria Math" panose="02040503050406030204" pitchFamily="18" charset="0"/>
                            </a:rPr>
                            <m:t>~</m:t>
                          </m:r>
                          <m:sSup>
                            <m:sSupPr>
                              <m:ctrlPr>
                                <a:rPr lang="en-US" sz="1800" i="1" dirty="0" err="1" smtClean="0">
                                  <a:ln w="19050">
                                    <a:solidFill>
                                      <a:schemeClr val="bg1"/>
                                    </a:solidFill>
                                  </a:ln>
                                  <a:solidFill>
                                    <a:srgbClr val="00006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 dirty="0" err="1">
                                  <a:ln w="19050">
                                    <a:solidFill>
                                      <a:schemeClr val="bg1"/>
                                    </a:solidFill>
                                  </a:ln>
                                  <a:solidFill>
                                    <a:srgbClr val="000066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p>
                              <m:r>
                                <a:rPr lang="en-US" sz="1800" i="1" dirty="0" err="1" smtClean="0">
                                  <a:ln w="19050">
                                    <a:solidFill>
                                      <a:schemeClr val="bg1"/>
                                    </a:solidFill>
                                  </a:ln>
                                  <a:solidFill>
                                    <a:srgbClr val="000066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1800" i="1" dirty="0" smtClean="0">
                                  <a:ln w="19050">
                                    <a:solidFill>
                                      <a:schemeClr val="bg1"/>
                                    </a:solidFill>
                                  </a:ln>
                                  <a:solidFill>
                                    <a:srgbClr val="00006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i="1" dirty="0">
                                  <a:ln w="19050">
                                    <a:solidFill>
                                      <a:schemeClr val="bg1"/>
                                    </a:solidFill>
                                  </a:ln>
                                  <a:solidFill>
                                    <a:srgbClr val="000066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1800" i="1" dirty="0" smtClean="0">
                                  <a:ln w="19050">
                                    <a:solidFill>
                                      <a:schemeClr val="bg1"/>
                                    </a:solidFill>
                                  </a:ln>
                                  <a:solidFill>
                                    <a:srgbClr val="000066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l-GR" sz="1800" i="1" dirty="0">
                                      <a:ln w="19050">
                                        <a:solidFill>
                                          <a:schemeClr val="bg1"/>
                                        </a:solidFill>
                                      </a:ln>
                                      <a:solidFill>
                                        <a:srgbClr val="00006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l-GR" sz="1800" i="1" dirty="0">
                                      <a:ln w="19050">
                                        <a:solidFill>
                                          <a:schemeClr val="bg1"/>
                                        </a:solidFill>
                                      </a:ln>
                                      <a:solidFill>
                                        <a:srgbClr val="000066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l-GR" sz="1800" i="1" dirty="0">
                                      <a:ln w="19050">
                                        <a:solidFill>
                                          <a:schemeClr val="bg1"/>
                                        </a:solidFill>
                                      </a:ln>
                                      <a:solidFill>
                                        <a:srgbClr val="000066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oMath>
                      </m:oMathPara>
                    </a14:m>
                    <a:endParaRPr lang="en-US" sz="1800" dirty="0">
                      <a:ln w="19050">
                        <a:solidFill>
                          <a:schemeClr val="bg1"/>
                        </a:solidFill>
                      </a:ln>
                      <a:solidFill>
                        <a:srgbClr val="000066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7F6BC0A4-FEB4-2BC5-9B2F-B9B55E0FFA2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77870" y="4311871"/>
                    <a:ext cx="2091690" cy="507831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r="-3207"/>
                    </a:stretch>
                  </a:blipFill>
                </p:spPr>
                <p:txBody>
                  <a:bodyPr/>
                  <a:lstStyle/>
                  <a:p>
                    <a:r>
                      <a:rPr lang="en-IL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ontent Placeholder 2">
                <a:extLst>
                  <a:ext uri="{FF2B5EF4-FFF2-40B4-BE49-F238E27FC236}">
                    <a16:creationId xmlns:a16="http://schemas.microsoft.com/office/drawing/2014/main" id="{A5BAB824-B968-4BCC-40C0-85422A091B5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8392" y="4405281"/>
                <a:ext cx="11129536" cy="1902514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r" defTabSz="457200" rtl="1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20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  <a:lvl2pPr marL="742950" indent="-285750" algn="r" defTabSz="457200" rtl="1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8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2pPr>
                <a:lvl3pPr marL="1143000" indent="-228600" algn="r" defTabSz="457200" rtl="1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6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3pPr>
                <a:lvl4pPr marL="1600200" indent="-228600" algn="r" defTabSz="457200" rtl="1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4pPr>
                <a:lvl5pPr marL="2057400" indent="-228600" algn="r" defTabSz="457200" rtl="1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5pPr>
                <a:lvl6pPr marL="2514600" indent="-228600" algn="r" defTabSz="457200" rtl="1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6pPr>
                <a:lvl7pPr marL="2971800" indent="-228600" algn="r" defTabSz="457200" rtl="1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7pPr>
                <a:lvl8pPr marL="3429000" indent="-228600" algn="r" defTabSz="457200" rtl="1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8pPr>
                <a:lvl9pPr marL="3886200" indent="-228600" algn="r" defTabSz="457200" rtl="1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9pPr>
              </a:lstStyle>
              <a:p>
                <a:pPr marL="0" indent="0" algn="l" rtl="0">
                  <a:lnSpc>
                    <a:spcPct val="150000"/>
                  </a:lnSpc>
                  <a:buFont typeface="Wingdings 3" charset="2"/>
                  <a:buNone/>
                </a:pPr>
                <a:endParaRPr lang="en-US" i="1" dirty="0">
                  <a:ln w="19050">
                    <a:solidFill>
                      <a:schemeClr val="bg1"/>
                    </a:solidFill>
                  </a:ln>
                  <a:solidFill>
                    <a:srgbClr val="000066"/>
                  </a:solidFill>
                </a:endParaRPr>
              </a:p>
              <a:p>
                <a:pPr marL="0" indent="0" algn="l" rtl="0">
                  <a:lnSpc>
                    <a:spcPct val="150000"/>
                  </a:lnSpc>
                  <a:buFont typeface="Wingdings 3" charset="2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800" i="1" dirty="0" smtClean="0">
                              <a:ln w="19050">
                                <a:solidFill>
                                  <a:schemeClr val="bg1"/>
                                </a:solidFill>
                              </a:ln>
                              <a:solidFill>
                                <a:srgbClr val="00006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800" i="1" dirty="0" smtClean="0">
                              <a:ln w="19050">
                                <a:solidFill>
                                  <a:schemeClr val="bg1"/>
                                </a:solidFill>
                              </a:ln>
                              <a:solidFill>
                                <a:srgbClr val="000066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4800" i="1" dirty="0">
                              <a:ln w="19050">
                                <a:solidFill>
                                  <a:schemeClr val="bg1"/>
                                </a:solidFill>
                              </a:ln>
                              <a:solidFill>
                                <a:srgbClr val="000066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r>
                        <a:rPr lang="en-US" sz="4800" i="1" dirty="0">
                          <a:ln w="19050">
                            <a:solidFill>
                              <a:schemeClr val="bg1"/>
                            </a:solidFill>
                          </a:ln>
                          <a:solidFill>
                            <a:srgbClr val="000066"/>
                          </a:solidFill>
                          <a:latin typeface="Cambria Math" panose="02040503050406030204" pitchFamily="18" charset="0"/>
                        </a:rPr>
                        <m:t> (</m:t>
                      </m:r>
                      <m:sSub>
                        <m:sSubPr>
                          <m:ctrlPr>
                            <a:rPr lang="en-US" sz="4800" i="1" dirty="0" smtClean="0">
                              <a:ln w="19050">
                                <a:solidFill>
                                  <a:schemeClr val="bg1"/>
                                </a:solidFill>
                              </a:ln>
                              <a:solidFill>
                                <a:srgbClr val="00006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800" i="1" dirty="0" smtClean="0">
                              <a:ln w="19050">
                                <a:solidFill>
                                  <a:schemeClr val="bg1"/>
                                </a:solidFill>
                              </a:ln>
                              <a:solidFill>
                                <a:srgbClr val="000066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4800" i="1" dirty="0" smtClean="0">
                              <a:ln w="19050">
                                <a:solidFill>
                                  <a:schemeClr val="bg1"/>
                                </a:solidFill>
                              </a:ln>
                              <a:solidFill>
                                <a:srgbClr val="000066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4800" i="1" dirty="0">
                          <a:ln w="19050">
                            <a:solidFill>
                              <a:schemeClr val="bg1"/>
                            </a:solidFill>
                          </a:ln>
                          <a:solidFill>
                            <a:srgbClr val="000066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lang="en-US" sz="4800" i="1" dirty="0" smtClean="0">
                              <a:ln w="19050">
                                <a:solidFill>
                                  <a:schemeClr val="bg1"/>
                                </a:solidFill>
                              </a:ln>
                              <a:solidFill>
                                <a:srgbClr val="00006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800" i="1" dirty="0" smtClean="0">
                              <a:ln w="19050">
                                <a:solidFill>
                                  <a:schemeClr val="bg1"/>
                                </a:solidFill>
                              </a:ln>
                              <a:solidFill>
                                <a:srgbClr val="000066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4800" i="1" dirty="0" smtClean="0">
                              <a:ln w="19050">
                                <a:solidFill>
                                  <a:schemeClr val="bg1"/>
                                </a:solidFill>
                              </a:ln>
                              <a:solidFill>
                                <a:srgbClr val="000066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4800" i="1" dirty="0" smtClean="0">
                          <a:ln w="19050">
                            <a:solidFill>
                              <a:schemeClr val="bg1"/>
                            </a:solidFill>
                          </a:ln>
                          <a:solidFill>
                            <a:srgbClr val="000066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sz="4800" i="1" dirty="0">
                              <a:ln w="19050">
                                <a:solidFill>
                                  <a:schemeClr val="bg1"/>
                                </a:solidFill>
                              </a:ln>
                              <a:solidFill>
                                <a:srgbClr val="00006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4800" i="1" dirty="0" smtClean="0">
                                  <a:ln w="19050">
                                    <a:solidFill>
                                      <a:schemeClr val="bg1"/>
                                    </a:solidFill>
                                  </a:ln>
                                  <a:solidFill>
                                    <a:srgbClr val="00006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800" i="1" dirty="0" smtClean="0">
                                  <a:ln w="19050">
                                    <a:solidFill>
                                      <a:schemeClr val="bg1"/>
                                    </a:solidFill>
                                  </a:ln>
                                  <a:solidFill>
                                    <a:srgbClr val="000066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4800" i="1" dirty="0" smtClean="0">
                                  <a:ln w="19050">
                                    <a:solidFill>
                                      <a:schemeClr val="bg1"/>
                                    </a:solidFill>
                                  </a:ln>
                                  <a:solidFill>
                                    <a:srgbClr val="000066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sSup>
                        <m:sSupPr>
                          <m:ctrlPr>
                            <a:rPr lang="en-US" sz="5400" i="1" dirty="0">
                              <a:ln w="19050">
                                <a:solidFill>
                                  <a:schemeClr val="bg1"/>
                                </a:solidFill>
                              </a:ln>
                              <a:solidFill>
                                <a:srgbClr val="00006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5400" i="1" dirty="0">
                              <a:ln w="19050">
                                <a:solidFill>
                                  <a:schemeClr val="bg1"/>
                                </a:solidFill>
                              </a:ln>
                              <a:solidFill>
                                <a:srgbClr val="000066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5400" i="1" dirty="0">
                              <a:ln w="19050">
                                <a:solidFill>
                                  <a:schemeClr val="bg1"/>
                                </a:solidFill>
                              </a:ln>
                              <a:solidFill>
                                <a:srgbClr val="000066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5400" i="1" dirty="0">
                              <a:ln w="19050">
                                <a:solidFill>
                                  <a:schemeClr val="bg1"/>
                                </a:solidFill>
                              </a:ln>
                              <a:solidFill>
                                <a:srgbClr val="000066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sSub>
                            <m:sSubPr>
                              <m:ctrlPr>
                                <a:rPr lang="en-US" sz="5400" i="1" dirty="0" smtClean="0">
                                  <a:ln w="19050">
                                    <a:solidFill>
                                      <a:schemeClr val="bg1"/>
                                    </a:solidFill>
                                  </a:ln>
                                  <a:solidFill>
                                    <a:srgbClr val="00006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5400" i="1" dirty="0">
                                  <a:ln w="19050">
                                    <a:solidFill>
                                      <a:schemeClr val="bg1"/>
                                    </a:solidFill>
                                  </a:ln>
                                  <a:solidFill>
                                    <a:srgbClr val="000066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5400" i="1" dirty="0" smtClean="0">
                                  <a:ln w="19050">
                                    <a:solidFill>
                                      <a:schemeClr val="bg1"/>
                                    </a:solidFill>
                                  </a:ln>
                                  <a:solidFill>
                                    <a:srgbClr val="000066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5400" i="1" dirty="0">
                                  <a:ln w="19050">
                                    <a:solidFill>
                                      <a:schemeClr val="bg1"/>
                                    </a:solidFill>
                                  </a:ln>
                                  <a:solidFill>
                                    <a:srgbClr val="00006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5400" i="1" dirty="0" smtClean="0">
                                  <a:ln w="19050">
                                    <a:solidFill>
                                      <a:schemeClr val="bg1"/>
                                    </a:solidFill>
                                  </a:ln>
                                  <a:solidFill>
                                    <a:srgbClr val="00006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sz="5400" i="1" dirty="0">
                                  <a:ln w="19050">
                                    <a:solidFill>
                                      <a:schemeClr val="bg1"/>
                                    </a:solidFill>
                                  </a:ln>
                                  <a:solidFill>
                                    <a:srgbClr val="000066"/>
                                  </a:solidFill>
                                  <a:latin typeface="Cambria Math" panose="02040503050406030204" pitchFamily="18" charset="0"/>
                                </a:rPr>
                                <m:t>𝝉</m:t>
                              </m:r>
                            </m:e>
                            <m:sub>
                              <m:r>
                                <a:rPr lang="en-US" sz="5400" i="1" dirty="0">
                                  <a:ln w="19050">
                                    <a:solidFill>
                                      <a:schemeClr val="bg1"/>
                                    </a:solidFill>
                                  </a:ln>
                                  <a:solidFill>
                                    <a:srgbClr val="000066"/>
                                  </a:solidFill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b>
                          </m:sSub>
                        </m:sup>
                      </m:sSup>
                      <m:r>
                        <a:rPr lang="en-US" sz="4800" i="1" dirty="0">
                          <a:ln w="19050">
                            <a:solidFill>
                              <a:schemeClr val="bg1"/>
                            </a:solidFill>
                          </a:ln>
                          <a:solidFill>
                            <a:srgbClr val="000066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4800" i="1" dirty="0">
                              <a:ln w="19050">
                                <a:solidFill>
                                  <a:schemeClr val="bg1"/>
                                </a:solidFill>
                              </a:ln>
                              <a:solidFill>
                                <a:srgbClr val="00006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800" i="1" dirty="0">
                              <a:ln w="19050">
                                <a:solidFill>
                                  <a:schemeClr val="bg1"/>
                                </a:solidFill>
                              </a:ln>
                              <a:solidFill>
                                <a:srgbClr val="000066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4800" i="1" dirty="0">
                              <a:ln w="19050">
                                <a:solidFill>
                                  <a:schemeClr val="bg1"/>
                                </a:solidFill>
                              </a:ln>
                              <a:solidFill>
                                <a:srgbClr val="000066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4800" i="1" dirty="0">
                              <a:ln w="19050">
                                <a:solidFill>
                                  <a:schemeClr val="bg1"/>
                                </a:solidFill>
                              </a:ln>
                              <a:solidFill>
                                <a:srgbClr val="00006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4800" i="1" dirty="0" smtClean="0">
                                  <a:ln w="19050">
                                    <a:solidFill>
                                      <a:schemeClr val="bg1"/>
                                    </a:solidFill>
                                  </a:ln>
                                  <a:solidFill>
                                    <a:srgbClr val="00006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800" i="1" dirty="0" smtClean="0">
                                  <a:ln w="19050">
                                    <a:solidFill>
                                      <a:schemeClr val="bg1"/>
                                    </a:solidFill>
                                  </a:ln>
                                  <a:solidFill>
                                    <a:srgbClr val="000066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4800" i="1" dirty="0" smtClean="0">
                                  <a:ln w="19050">
                                    <a:solidFill>
                                      <a:schemeClr val="bg1"/>
                                    </a:solidFill>
                                  </a:ln>
                                  <a:solidFill>
                                    <a:srgbClr val="000066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3500" dirty="0">
                  <a:ln w="19050">
                    <a:solidFill>
                      <a:schemeClr val="bg1"/>
                    </a:solidFill>
                  </a:ln>
                  <a:solidFill>
                    <a:srgbClr val="000066"/>
                  </a:solidFill>
                </a:endParaRPr>
              </a:p>
              <a:p>
                <a:pPr marL="457200" lvl="1" indent="0" algn="l" rtl="0">
                  <a:lnSpc>
                    <a:spcPct val="150000"/>
                  </a:lnSpc>
                  <a:buFont typeface="Wingdings 3" charset="2"/>
                  <a:buNone/>
                </a:pPr>
                <a:endParaRPr lang="en-US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" name="Content Placeholder 2">
                <a:extLst>
                  <a:ext uri="{FF2B5EF4-FFF2-40B4-BE49-F238E27FC236}">
                    <a16:creationId xmlns:a16="http://schemas.microsoft.com/office/drawing/2014/main" id="{A5BAB824-B968-4BCC-40C0-85422A091B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392" y="4405281"/>
                <a:ext cx="11129536" cy="190251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3" name="קבוצה 3">
            <a:extLst>
              <a:ext uri="{FF2B5EF4-FFF2-40B4-BE49-F238E27FC236}">
                <a16:creationId xmlns:a16="http://schemas.microsoft.com/office/drawing/2014/main" id="{D047E427-7C07-9688-1505-206D23ED5823}"/>
              </a:ext>
            </a:extLst>
          </p:cNvPr>
          <p:cNvGrpSpPr/>
          <p:nvPr/>
        </p:nvGrpSpPr>
        <p:grpSpPr>
          <a:xfrm>
            <a:off x="6060097" y="2035780"/>
            <a:ext cx="2867025" cy="3862112"/>
            <a:chOff x="5544120" y="-244883"/>
            <a:chExt cx="2114082" cy="3862112"/>
          </a:xfrm>
        </p:grpSpPr>
        <p:sp>
          <p:nvSpPr>
            <p:cNvPr id="34" name="אליפסה 4">
              <a:extLst>
                <a:ext uri="{FF2B5EF4-FFF2-40B4-BE49-F238E27FC236}">
                  <a16:creationId xmlns:a16="http://schemas.microsoft.com/office/drawing/2014/main" id="{A753876F-8E98-B265-4EAC-35B8FDEBA5DB}"/>
                </a:ext>
              </a:extLst>
            </p:cNvPr>
            <p:cNvSpPr/>
            <p:nvPr/>
          </p:nvSpPr>
          <p:spPr>
            <a:xfrm>
              <a:off x="6069177" y="2805916"/>
              <a:ext cx="1445537" cy="811313"/>
            </a:xfrm>
            <a:prstGeom prst="ellipse">
              <a:avLst/>
            </a:prstGeom>
            <a:noFill/>
            <a:ln w="57150">
              <a:prstDash val="dash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he-IL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35" name="תיבת טקסט 5">
              <a:extLst>
                <a:ext uri="{FF2B5EF4-FFF2-40B4-BE49-F238E27FC236}">
                  <a16:creationId xmlns:a16="http://schemas.microsoft.com/office/drawing/2014/main" id="{765A59AA-F261-B2B8-33ED-9A1F37B6E6C7}"/>
                </a:ext>
              </a:extLst>
            </p:cNvPr>
            <p:cNvSpPr txBox="1"/>
            <p:nvPr/>
          </p:nvSpPr>
          <p:spPr>
            <a:xfrm>
              <a:off x="5544120" y="1177762"/>
              <a:ext cx="2114082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 w="19050">
                    <a:solidFill>
                      <a:prstClr val="black"/>
                    </a:solidFill>
                  </a:ln>
                  <a:solidFill>
                    <a:srgbClr val="00006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highlight>
                    <a:srgbClr val="00FF00"/>
                  </a:highlight>
                  <a:uLnTx/>
                  <a:uFillTx/>
                  <a:latin typeface="Century Gothic" panose="020B0502020202020204"/>
                  <a:ea typeface="+mn-ea"/>
                  <a:cs typeface="+mn-cs"/>
                </a:rPr>
                <a:t>Information</a:t>
              </a:r>
              <a:br>
                <a:rPr kumimoji="0" lang="en-US" sz="2400" b="0" i="0" u="none" strike="noStrike" kern="1200" cap="none" spc="0" normalizeH="0" baseline="0" noProof="0" dirty="0">
                  <a:ln w="19050">
                    <a:solidFill>
                      <a:prstClr val="black"/>
                    </a:solidFill>
                  </a:ln>
                  <a:solidFill>
                    <a:srgbClr val="00006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highlight>
                    <a:srgbClr val="00FF00"/>
                  </a:highlight>
                  <a:uLnTx/>
                  <a:uFillTx/>
                  <a:latin typeface="Century Gothic" panose="020B0502020202020204"/>
                  <a:ea typeface="+mn-ea"/>
                  <a:cs typeface="+mn-cs"/>
                </a:rPr>
              </a:br>
              <a:r>
                <a:rPr kumimoji="0" lang="en-US" sz="2400" b="0" i="0" u="none" strike="noStrike" kern="1200" cap="none" spc="0" normalizeH="0" baseline="0" noProof="0" dirty="0">
                  <a:ln w="19050">
                    <a:solidFill>
                      <a:prstClr val="black"/>
                    </a:solidFill>
                  </a:ln>
                  <a:solidFill>
                    <a:srgbClr val="00006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highlight>
                    <a:srgbClr val="00FF00"/>
                  </a:highlight>
                  <a:uLnTx/>
                  <a:uFillTx/>
                  <a:latin typeface="Century Gothic" panose="020B0502020202020204"/>
                  <a:ea typeface="+mn-ea"/>
                  <a:cs typeface="+mn-cs"/>
                </a:rPr>
                <a:t> lies </a:t>
              </a:r>
              <a:br>
                <a:rPr kumimoji="0" lang="en-US" sz="2400" b="0" i="0" u="none" strike="noStrike" kern="1200" cap="none" spc="0" normalizeH="0" baseline="0" noProof="0" dirty="0">
                  <a:ln w="19050">
                    <a:solidFill>
                      <a:prstClr val="black"/>
                    </a:solidFill>
                  </a:ln>
                  <a:solidFill>
                    <a:srgbClr val="00006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highlight>
                    <a:srgbClr val="00FF00"/>
                  </a:highlight>
                  <a:uLnTx/>
                  <a:uFillTx/>
                  <a:latin typeface="Century Gothic" panose="020B0502020202020204"/>
                  <a:ea typeface="+mn-ea"/>
                  <a:cs typeface="+mn-cs"/>
                </a:rPr>
              </a:br>
              <a:r>
                <a:rPr kumimoji="0" lang="en-US" sz="2400" b="0" i="0" u="none" strike="noStrike" kern="1200" cap="none" spc="0" normalizeH="0" baseline="0" noProof="0" dirty="0">
                  <a:ln w="19050">
                    <a:solidFill>
                      <a:prstClr val="black"/>
                    </a:solidFill>
                  </a:ln>
                  <a:solidFill>
                    <a:srgbClr val="00006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highlight>
                    <a:srgbClr val="00FF00"/>
                  </a:highlight>
                  <a:uLnTx/>
                  <a:uFillTx/>
                  <a:latin typeface="Century Gothic" panose="020B0502020202020204"/>
                  <a:ea typeface="+mn-ea"/>
                  <a:cs typeface="+mn-cs"/>
                </a:rPr>
                <a:t>here</a:t>
              </a:r>
              <a:endParaRPr kumimoji="0" lang="he-IL" sz="2400" b="0" i="0" u="none" strike="noStrike" kern="1200" cap="none" spc="0" normalizeH="0" baseline="0" noProof="0" dirty="0">
                <a:ln w="19050">
                  <a:solidFill>
                    <a:prstClr val="black"/>
                  </a:solidFill>
                </a:ln>
                <a:solidFill>
                  <a:srgbClr val="00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FF00"/>
                </a:highlight>
                <a:uLnTx/>
                <a:uFillTx/>
                <a:latin typeface="Century Gothic" panose="020B0502020202020204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36" name="אליפסה 4">
              <a:extLst>
                <a:ext uri="{FF2B5EF4-FFF2-40B4-BE49-F238E27FC236}">
                  <a16:creationId xmlns:a16="http://schemas.microsoft.com/office/drawing/2014/main" id="{4E10BD2C-FFB0-F1F3-F745-8AD7A570E86F}"/>
                </a:ext>
              </a:extLst>
            </p:cNvPr>
            <p:cNvSpPr/>
            <p:nvPr/>
          </p:nvSpPr>
          <p:spPr>
            <a:xfrm>
              <a:off x="5874952" y="-244883"/>
              <a:ext cx="916994" cy="811313"/>
            </a:xfrm>
            <a:prstGeom prst="ellipse">
              <a:avLst/>
            </a:prstGeom>
            <a:noFill/>
            <a:ln w="57150">
              <a:prstDash val="dash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he-IL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Arial" panose="020B0604020202020204" pitchFamily="34" charset="0"/>
              </a:endParaRP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3FD509CF-4A6D-9BCC-04C0-BA48B22D6455}"/>
              </a:ext>
            </a:extLst>
          </p:cNvPr>
          <p:cNvGrpSpPr/>
          <p:nvPr/>
        </p:nvGrpSpPr>
        <p:grpSpPr>
          <a:xfrm>
            <a:off x="329372" y="2377441"/>
            <a:ext cx="702750" cy="3292314"/>
            <a:chOff x="329372" y="2377441"/>
            <a:chExt cx="702750" cy="3292314"/>
          </a:xfrm>
        </p:grpSpPr>
        <p:sp>
          <p:nvSpPr>
            <p:cNvPr id="43" name="Arrow: U-Turn 42">
              <a:extLst>
                <a:ext uri="{FF2B5EF4-FFF2-40B4-BE49-F238E27FC236}">
                  <a16:creationId xmlns:a16="http://schemas.microsoft.com/office/drawing/2014/main" id="{4497BC75-F506-DE98-AF8D-7A80B8159005}"/>
                </a:ext>
              </a:extLst>
            </p:cNvPr>
            <p:cNvSpPr/>
            <p:nvPr/>
          </p:nvSpPr>
          <p:spPr>
            <a:xfrm rot="16200000" flipH="1">
              <a:off x="-761789" y="3875843"/>
              <a:ext cx="3292314" cy="295509"/>
            </a:xfrm>
            <a:prstGeom prst="uturnArrow">
              <a:avLst>
                <a:gd name="adj1" fmla="val 20796"/>
                <a:gd name="adj2" fmla="val 25000"/>
                <a:gd name="adj3" fmla="val 30605"/>
                <a:gd name="adj4" fmla="val 50000"/>
                <a:gd name="adj5" fmla="val 100000"/>
              </a:avLst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>
                <a:solidFill>
                  <a:schemeClr val="tx1"/>
                </a:solidFill>
              </a:endParaRPr>
            </a:p>
          </p:txBody>
        </p:sp>
        <p:sp>
          <p:nvSpPr>
            <p:cNvPr id="44" name="תיבת טקסט 5">
              <a:extLst>
                <a:ext uri="{FF2B5EF4-FFF2-40B4-BE49-F238E27FC236}">
                  <a16:creationId xmlns:a16="http://schemas.microsoft.com/office/drawing/2014/main" id="{2DE754A8-52ED-17BD-27FD-5023D5010D3D}"/>
                </a:ext>
              </a:extLst>
            </p:cNvPr>
            <p:cNvSpPr txBox="1"/>
            <p:nvPr/>
          </p:nvSpPr>
          <p:spPr>
            <a:xfrm rot="5400000">
              <a:off x="-659442" y="3838931"/>
              <a:ext cx="234696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dirty="0">
                  <a:ln w="19050">
                    <a:solidFill>
                      <a:schemeClr val="bg1"/>
                    </a:solidFill>
                  </a:ln>
                  <a:solidFill>
                    <a:srgbClr val="000066"/>
                  </a:solidFill>
                </a:rPr>
                <a:t>Frequency domain</a:t>
              </a:r>
              <a:endParaRPr lang="he-IL" dirty="0">
                <a:ln w="19050">
                  <a:solidFill>
                    <a:schemeClr val="bg1"/>
                  </a:solidFill>
                </a:ln>
                <a:solidFill>
                  <a:srgbClr val="000066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37518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EBC229D5-A3CA-4669-8F41-F031E0CECA6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22952" y="840868"/>
                <a:ext cx="11129536" cy="5449580"/>
              </a:xfrm>
              <a:ln>
                <a:noFill/>
              </a:ln>
            </p:spPr>
            <p:txBody>
              <a:bodyPr>
                <a:normAutofit/>
              </a:bodyPr>
              <a:lstStyle/>
              <a:p>
                <a:pPr algn="l" rtl="0"/>
                <a:r>
                  <a:rPr lang="en-US" sz="2000" dirty="0">
                    <a:ln w="19050">
                      <a:solidFill>
                        <a:schemeClr val="bg1"/>
                      </a:solidFill>
                    </a:ln>
                    <a:solidFill>
                      <a:srgbClr val="000066"/>
                    </a:solidFill>
                    <a:latin typeface="+mj-lt"/>
                    <a:ea typeface="+mj-ea"/>
                    <a:cs typeface="+mj-cs"/>
                  </a:rPr>
                  <a:t>Assuming </a:t>
                </a:r>
                <a:r>
                  <a:rPr lang="en-US" sz="2000" i="1" dirty="0">
                    <a:ln w="19050">
                      <a:solidFill>
                        <a:schemeClr val="bg1"/>
                      </a:solidFill>
                    </a:ln>
                    <a:solidFill>
                      <a:srgbClr val="000066"/>
                    </a:solidFill>
                    <a:latin typeface="+mj-lt"/>
                    <a:ea typeface="+mj-ea"/>
                    <a:cs typeface="+mj-cs"/>
                  </a:rPr>
                  <a:t>Uniform Linear Array</a:t>
                </a:r>
                <a:r>
                  <a:rPr lang="en-US" sz="2000" dirty="0">
                    <a:ln w="19050">
                      <a:solidFill>
                        <a:schemeClr val="bg1"/>
                      </a:solidFill>
                    </a:ln>
                    <a:solidFill>
                      <a:srgbClr val="000066"/>
                    </a:solidFill>
                    <a:latin typeface="+mj-lt"/>
                    <a:ea typeface="+mj-ea"/>
                    <a:cs typeface="+mj-cs"/>
                  </a:rPr>
                  <a:t>, propagation delay at the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n w="19050">
                          <a:solidFill>
                            <a:schemeClr val="bg1"/>
                          </a:solidFill>
                        </a:ln>
                        <a:solidFill>
                          <a:srgbClr val="000066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𝑛</m:t>
                    </m:r>
                    <m:sSub>
                      <m:sSubPr>
                        <m:ctrlPr>
                          <a:rPr lang="en-US" sz="2000" b="0" i="1" dirty="0" smtClean="0">
                            <a:ln w="19050">
                              <a:solidFill>
                                <a:schemeClr val="bg1"/>
                              </a:solidFill>
                            </a:ln>
                            <a:solidFill>
                              <a:srgbClr val="000066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sSubPr>
                      <m:e>
                        <m:r>
                          <a:rPr lang="en-US" sz="2000" i="1" dirty="0" smtClean="0">
                            <a:ln w="19050">
                              <a:solidFill>
                                <a:schemeClr val="bg1"/>
                              </a:solidFill>
                            </a:ln>
                            <a:solidFill>
                              <a:srgbClr val="000066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’</m:t>
                        </m:r>
                      </m:e>
                      <m:sub>
                        <m:r>
                          <a:rPr lang="en-US" sz="2000" i="1" dirty="0" smtClean="0">
                            <a:ln w="19050">
                              <a:solidFill>
                                <a:schemeClr val="bg1"/>
                              </a:solidFill>
                            </a:ln>
                            <a:solidFill>
                              <a:srgbClr val="000066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𝑡</m:t>
                        </m:r>
                        <m:r>
                          <a:rPr lang="en-US" sz="2000" i="1" dirty="0" smtClean="0">
                            <a:ln w="19050">
                              <a:solidFill>
                                <a:schemeClr val="bg1"/>
                              </a:solidFill>
                            </a:ln>
                            <a:solidFill>
                              <a:srgbClr val="000066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h</m:t>
                        </m:r>
                      </m:sub>
                    </m:sSub>
                  </m:oMath>
                </a14:m>
                <a:r>
                  <a:rPr lang="en-US" sz="2000" dirty="0">
                    <a:ln w="19050">
                      <a:solidFill>
                        <a:schemeClr val="bg1"/>
                      </a:solidFill>
                    </a:ln>
                    <a:solidFill>
                      <a:srgbClr val="000066"/>
                    </a:solidFill>
                    <a:latin typeface="+mj-lt"/>
                    <a:ea typeface="+mj-ea"/>
                    <a:cs typeface="+mj-cs"/>
                  </a:rPr>
                  <a:t> sensor given by:</a:t>
                </a:r>
              </a:p>
              <a:p>
                <a:pPr marL="0" indent="0" algn="l" rtl="0">
                  <a:buNone/>
                </a:pPr>
                <a:endParaRPr lang="en-US" dirty="0">
                  <a:ln w="19050">
                    <a:solidFill>
                      <a:schemeClr val="bg1"/>
                    </a:solidFill>
                  </a:ln>
                  <a:solidFill>
                    <a:srgbClr val="000066"/>
                  </a:solidFill>
                </a:endParaRPr>
              </a:p>
              <a:p>
                <a:pPr marL="0" indent="0" algn="ctr" rtl="0">
                  <a:buNone/>
                </a:pPr>
                <a:r>
                  <a:rPr lang="en-US" sz="2400" dirty="0">
                    <a:ln w="19050">
                      <a:solidFill>
                        <a:schemeClr val="bg1"/>
                      </a:solidFill>
                    </a:ln>
                    <a:solidFill>
                      <a:srgbClr val="000066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EBC229D5-A3CA-4669-8F41-F031E0CECA6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2952" y="840868"/>
                <a:ext cx="11129536" cy="5449580"/>
              </a:xfr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תיבת טקסט 6">
                <a:extLst>
                  <a:ext uri="{FF2B5EF4-FFF2-40B4-BE49-F238E27FC236}">
                    <a16:creationId xmlns:a16="http://schemas.microsoft.com/office/drawing/2014/main" id="{3394B302-67E8-42DA-9A33-D2F6424F007A}"/>
                  </a:ext>
                </a:extLst>
              </p:cNvPr>
              <p:cNvSpPr txBox="1"/>
              <p:nvPr/>
            </p:nvSpPr>
            <p:spPr>
              <a:xfrm>
                <a:off x="1982210" y="1753530"/>
                <a:ext cx="4609151" cy="11676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600" b="0" i="1" u="none" strike="noStrike" kern="1200" cap="none" spc="0" normalizeH="0" baseline="0" noProof="0" smtClean="0">
                              <a:ln w="19050">
                                <a:solidFill>
                                  <a:prstClr val="black"/>
                                </a:solidFill>
                              </a:ln>
                              <a:solidFill>
                                <a:srgbClr val="00006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3600" b="0" i="0" u="none" strike="noStrike" kern="1200" cap="none" spc="0" normalizeH="0" baseline="0" noProof="0">
                              <a:ln w="19050">
                                <a:solidFill>
                                  <a:prstClr val="black"/>
                                </a:solidFill>
                              </a:ln>
                              <a:solidFill>
                                <a:srgbClr val="00006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𝝉</m:t>
                          </m:r>
                        </m:e>
                        <m:sub>
                          <m:r>
                            <a:rPr kumimoji="0" lang="en-US" sz="3600" b="0" i="0" u="none" strike="noStrike" kern="1200" cap="none" spc="0" normalizeH="0" baseline="0" noProof="0">
                              <a:ln w="19050">
                                <a:solidFill>
                                  <a:prstClr val="black"/>
                                </a:solidFill>
                              </a:ln>
                              <a:solidFill>
                                <a:srgbClr val="00006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𝒏</m:t>
                          </m:r>
                        </m:sub>
                      </m:sSub>
                      <m:r>
                        <a:rPr kumimoji="0" lang="en-US" sz="3600" b="0" i="0" u="none" strike="noStrike" kern="1200" cap="none" spc="0" normalizeH="0" baseline="0" noProof="0">
                          <a:ln w="19050">
                            <a:solidFill>
                              <a:prstClr val="black"/>
                            </a:solidFill>
                          </a:ln>
                          <a:solidFill>
                            <a:srgbClr val="000066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US" sz="3600" b="0" i="1" u="none" strike="noStrike" kern="1200" cap="none" spc="0" normalizeH="0" baseline="0" noProof="0">
                              <a:ln w="19050">
                                <a:solidFill>
                                  <a:prstClr val="black"/>
                                </a:solidFill>
                              </a:ln>
                              <a:solidFill>
                                <a:srgbClr val="00006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kumimoji="0" lang="en-US" sz="3600" b="0" i="1" u="none" strike="noStrike" kern="1200" cap="none" spc="0" normalizeH="0" baseline="0" noProof="0">
                                  <a:ln w="19050">
                                    <a:solidFill>
                                      <a:prstClr val="black"/>
                                    </a:solidFill>
                                  </a:ln>
                                  <a:solidFill>
                                    <a:srgbClr val="000066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sz="3600" b="0" i="0" u="none" strike="noStrike" kern="1200" cap="none" spc="0" normalizeH="0" baseline="0" noProof="0">
                                  <a:ln w="19050">
                                    <a:solidFill>
                                      <a:prstClr val="black"/>
                                    </a:solidFill>
                                  </a:ln>
                                  <a:solidFill>
                                    <a:srgbClr val="000066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𝑛</m:t>
                              </m:r>
                              <m:r>
                                <a:rPr kumimoji="0" lang="en-US" sz="3600" b="0" i="0" u="none" strike="noStrike" kern="1200" cap="none" spc="0" normalizeH="0" baseline="0" noProof="0">
                                  <a:ln w="19050">
                                    <a:solidFill>
                                      <a:prstClr val="black"/>
                                    </a:solidFill>
                                  </a:ln>
                                  <a:solidFill>
                                    <a:srgbClr val="000066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−</m:t>
                              </m:r>
                              <m:r>
                                <a:rPr kumimoji="0" lang="en-US" sz="3600" b="0" i="0" u="none" strike="noStrike" kern="1200" cap="none" spc="0" normalizeH="0" baseline="0" noProof="0">
                                  <a:ln w="19050">
                                    <a:solidFill>
                                      <a:prstClr val="black"/>
                                    </a:solidFill>
                                  </a:ln>
                                  <a:solidFill>
                                    <a:srgbClr val="000066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</m:e>
                          </m:d>
                          <m:r>
                            <a:rPr kumimoji="0" lang="en-US" sz="3600" b="0" i="0" u="none" strike="noStrike" kern="1200" cap="none" spc="0" normalizeH="0" baseline="0" noProof="0">
                              <a:ln w="19050">
                                <a:solidFill>
                                  <a:prstClr val="black"/>
                                </a:solidFill>
                              </a:ln>
                              <a:solidFill>
                                <a:srgbClr val="00006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𝑑</m:t>
                          </m:r>
                          <m:func>
                            <m:funcPr>
                              <m:ctrlPr>
                                <a:rPr kumimoji="0" lang="en-US" sz="3600" b="0" i="1" u="none" strike="noStrike" kern="1200" cap="none" spc="0" normalizeH="0" baseline="0" noProof="0">
                                  <a:ln w="19050">
                                    <a:solidFill>
                                      <a:prstClr val="black"/>
                                    </a:solidFill>
                                  </a:ln>
                                  <a:solidFill>
                                    <a:srgbClr val="000066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0" lang="en-US" sz="3600" b="0" i="0" u="none" strike="noStrike" kern="1200" cap="none" spc="0" normalizeH="0" baseline="0" noProof="0">
                                  <a:ln w="19050">
                                    <a:solidFill>
                                      <a:prstClr val="black"/>
                                    </a:solidFill>
                                  </a:ln>
                                  <a:solidFill>
                                    <a:srgbClr val="000066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sin</m:t>
                              </m:r>
                            </m:fName>
                            <m:e>
                              <m:r>
                                <a:rPr kumimoji="0" lang="en-US" sz="3600" b="0" i="0" u="none" strike="noStrike" kern="1200" cap="none" spc="0" normalizeH="0" baseline="0" noProof="0">
                                  <a:ln w="19050">
                                    <a:solidFill>
                                      <a:prstClr val="black"/>
                                    </a:solidFill>
                                  </a:ln>
                                  <a:solidFill>
                                    <a:srgbClr val="000066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kumimoji="0" lang="en-US" sz="3600" b="0" i="1" u="none" strike="noStrike" kern="1200" cap="none" spc="0" normalizeH="0" baseline="0" noProof="0">
                                      <a:ln w="19050">
                                        <a:solidFill>
                                          <a:prstClr val="black"/>
                                        </a:solidFill>
                                      </a:ln>
                                      <a:solidFill>
                                        <a:srgbClr val="000066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3600" b="0" i="0" u="none" strike="noStrike" kern="1200" cap="none" spc="0" normalizeH="0" baseline="0" noProof="0">
                                      <a:ln w="19050">
                                        <a:solidFill>
                                          <a:prstClr val="black"/>
                                        </a:solidFill>
                                      </a:ln>
                                      <a:solidFill>
                                        <a:srgbClr val="000066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kumimoji="0" lang="en-US" sz="3600" b="0" i="0" u="none" strike="noStrike" kern="1200" cap="none" spc="0" normalizeH="0" baseline="0" noProof="0">
                                      <a:ln w="19050">
                                        <a:solidFill>
                                          <a:prstClr val="black"/>
                                        </a:solidFill>
                                      </a:ln>
                                      <a:solidFill>
                                        <a:srgbClr val="000066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a:rPr kumimoji="0" lang="en-US" sz="3600" b="0" i="0" u="none" strike="noStrike" kern="1200" cap="none" spc="0" normalizeH="0" baseline="0" noProof="0">
                                  <a:ln w="19050">
                                    <a:solidFill>
                                      <a:prstClr val="black"/>
                                    </a:solidFill>
                                  </a:ln>
                                  <a:solidFill>
                                    <a:srgbClr val="000066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)</m:t>
                              </m:r>
                            </m:e>
                          </m:func>
                        </m:num>
                        <m:den>
                          <m:r>
                            <a:rPr kumimoji="0" lang="en-US" sz="3600" b="0" i="0" u="none" strike="noStrike" kern="1200" cap="none" spc="0" normalizeH="0" baseline="0" noProof="0">
                              <a:ln w="19050">
                                <a:solidFill>
                                  <a:prstClr val="black"/>
                                </a:solidFill>
                              </a:ln>
                              <a:solidFill>
                                <a:srgbClr val="00006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𝑐</m:t>
                          </m:r>
                        </m:den>
                      </m:f>
                    </m:oMath>
                  </m:oMathPara>
                </a14:m>
                <a:endParaRPr kumimoji="0" lang="he-IL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7" name="תיבת טקסט 6">
                <a:extLst>
                  <a:ext uri="{FF2B5EF4-FFF2-40B4-BE49-F238E27FC236}">
                    <a16:creationId xmlns:a16="http://schemas.microsoft.com/office/drawing/2014/main" id="{3394B302-67E8-42DA-9A33-D2F6424F00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2210" y="1753530"/>
                <a:ext cx="4609151" cy="116769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קבוצה 8">
            <a:extLst>
              <a:ext uri="{FF2B5EF4-FFF2-40B4-BE49-F238E27FC236}">
                <a16:creationId xmlns:a16="http://schemas.microsoft.com/office/drawing/2014/main" id="{E9C7B7BB-12EC-45E2-AF39-150A165A4AD6}"/>
              </a:ext>
            </a:extLst>
          </p:cNvPr>
          <p:cNvGrpSpPr/>
          <p:nvPr/>
        </p:nvGrpSpPr>
        <p:grpSpPr>
          <a:xfrm>
            <a:off x="7301556" y="1548754"/>
            <a:ext cx="3440737" cy="2109769"/>
            <a:chOff x="8064105" y="2788249"/>
            <a:chExt cx="4020828" cy="3331391"/>
          </a:xfrm>
        </p:grpSpPr>
        <p:pic>
          <p:nvPicPr>
            <p:cNvPr id="11" name="תמונה 10" descr="Covariance matrix reconstruction for source localization over ...">
              <a:extLst>
                <a:ext uri="{FF2B5EF4-FFF2-40B4-BE49-F238E27FC236}">
                  <a16:creationId xmlns:a16="http://schemas.microsoft.com/office/drawing/2014/main" id="{F75E4B2D-FAD4-4545-8BDC-A42CE545BA4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64105" y="2788249"/>
              <a:ext cx="4020828" cy="274569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" name="מלבן 11">
              <a:extLst>
                <a:ext uri="{FF2B5EF4-FFF2-40B4-BE49-F238E27FC236}">
                  <a16:creationId xmlns:a16="http://schemas.microsoft.com/office/drawing/2014/main" id="{E701FFD6-72B2-493F-9C8C-7B29BF6ED17F}"/>
                </a:ext>
              </a:extLst>
            </p:cNvPr>
            <p:cNvSpPr/>
            <p:nvPr/>
          </p:nvSpPr>
          <p:spPr>
            <a:xfrm>
              <a:off x="8076677" y="5533947"/>
              <a:ext cx="4008256" cy="58569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rPr>
                <a:t>Uniform Linear Array spacing d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F61E6AF-F0D1-2387-CF68-A9AAA4B06BB5}"/>
              </a:ext>
            </a:extLst>
          </p:cNvPr>
          <p:cNvGrpSpPr/>
          <p:nvPr/>
        </p:nvGrpSpPr>
        <p:grpSpPr>
          <a:xfrm>
            <a:off x="2264495" y="2293630"/>
            <a:ext cx="2353758" cy="1874835"/>
            <a:chOff x="2888658" y="3240937"/>
            <a:chExt cx="2353758" cy="187483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תיבת טקסט 5">
                  <a:extLst>
                    <a:ext uri="{FF2B5EF4-FFF2-40B4-BE49-F238E27FC236}">
                      <a16:creationId xmlns:a16="http://schemas.microsoft.com/office/drawing/2014/main" id="{10BC11AB-F957-8FDD-5023-F472A63F3CD2}"/>
                    </a:ext>
                  </a:extLst>
                </p:cNvPr>
                <p:cNvSpPr txBox="1"/>
                <p:nvPr/>
              </p:nvSpPr>
              <p:spPr>
                <a:xfrm>
                  <a:off x="2888658" y="3636841"/>
                  <a:ext cx="2038801" cy="14789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lvl="1" algn="ctr" rtl="0">
                    <a:lnSpc>
                      <a:spcPct val="150000"/>
                    </a:lnSpc>
                  </a:pPr>
                  <a14:m>
                    <m:oMath xmlns:m="http://schemas.openxmlformats.org/officeDocument/2006/math">
                      <m:r>
                        <a:rPr lang="en-US" sz="1800" i="1" dirty="0" smtClean="0">
                          <a:ln w="19050">
                            <a:solidFill>
                              <a:schemeClr val="bg1"/>
                            </a:solidFill>
                          </a:ln>
                          <a:solidFill>
                            <a:srgbClr val="000066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1800" i="1" dirty="0" smtClean="0">
                          <a:ln w="19050">
                            <a:solidFill>
                              <a:schemeClr val="bg1"/>
                            </a:solidFill>
                          </a:ln>
                          <a:solidFill>
                            <a:srgbClr val="00006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b="0" i="1" dirty="0" smtClean="0">
                              <a:ln w="19050">
                                <a:solidFill>
                                  <a:schemeClr val="bg1"/>
                                </a:solidFill>
                              </a:ln>
                              <a:solidFill>
                                <a:srgbClr val="000066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dirty="0" smtClean="0">
                              <a:ln w="19050">
                                <a:solidFill>
                                  <a:schemeClr val="bg1"/>
                                </a:solidFill>
                              </a:ln>
                              <a:solidFill>
                                <a:srgbClr val="000066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num>
                        <m:den>
                          <m:r>
                            <a:rPr lang="en-US" sz="1800" b="0" i="1" dirty="0" smtClean="0">
                              <a:ln w="19050">
                                <a:solidFill>
                                  <a:schemeClr val="bg1"/>
                                </a:solidFill>
                              </a:ln>
                              <a:solidFill>
                                <a:srgbClr val="000066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a14:m>
                  <a:r>
                    <a:rPr lang="en-US" sz="1800" dirty="0">
                      <a:ln w="19050">
                        <a:solidFill>
                          <a:schemeClr val="bg1"/>
                        </a:solidFill>
                      </a:ln>
                      <a:solidFill>
                        <a:srgbClr val="000066"/>
                      </a:solidFill>
                    </a:rPr>
                    <a:t> </a:t>
                  </a:r>
                  <a:endParaRPr lang="en-US" dirty="0">
                    <a:ln w="19050">
                      <a:solidFill>
                        <a:schemeClr val="bg1"/>
                      </a:solidFill>
                    </a:ln>
                    <a:solidFill>
                      <a:srgbClr val="000066"/>
                    </a:solidFill>
                  </a:endParaRPr>
                </a:p>
                <a:p>
                  <a:pPr lvl="1" algn="ctr" rtl="0">
                    <a:lnSpc>
                      <a:spcPct val="150000"/>
                    </a:lnSpc>
                  </a:pPr>
                  <a:r>
                    <a:rPr lang="en-US" sz="1800" dirty="0">
                      <a:ln w="19050">
                        <a:solidFill>
                          <a:schemeClr val="bg1"/>
                        </a:solidFill>
                      </a:ln>
                      <a:solidFill>
                        <a:srgbClr val="000066"/>
                      </a:solidFill>
                    </a:rPr>
                    <a:t>Elements spacing</a:t>
                  </a:r>
                </a:p>
              </p:txBody>
            </p:sp>
          </mc:Choice>
          <mc:Fallback xmlns="">
            <p:sp>
              <p:nvSpPr>
                <p:cNvPr id="15" name="תיבת טקסט 5">
                  <a:extLst>
                    <a:ext uri="{FF2B5EF4-FFF2-40B4-BE49-F238E27FC236}">
                      <a16:creationId xmlns:a16="http://schemas.microsoft.com/office/drawing/2014/main" id="{10BC11AB-F957-8FDD-5023-F472A63F3CD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88658" y="3636841"/>
                  <a:ext cx="2038801" cy="1478931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7" name="מחבר חץ ישר 29">
              <a:extLst>
                <a:ext uri="{FF2B5EF4-FFF2-40B4-BE49-F238E27FC236}">
                  <a16:creationId xmlns:a16="http://schemas.microsoft.com/office/drawing/2014/main" id="{23E12888-1EF2-4422-57EF-6F7BCE663DF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12503" y="3240937"/>
              <a:ext cx="629913" cy="546847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תיבת טקסט 15">
            <a:extLst>
              <a:ext uri="{FF2B5EF4-FFF2-40B4-BE49-F238E27FC236}">
                <a16:creationId xmlns:a16="http://schemas.microsoft.com/office/drawing/2014/main" id="{DCB2A64B-7EA3-20B1-3091-A37A5D320458}"/>
              </a:ext>
            </a:extLst>
          </p:cNvPr>
          <p:cNvSpPr txBox="1"/>
          <p:nvPr/>
        </p:nvSpPr>
        <p:spPr>
          <a:xfrm>
            <a:off x="2479040" y="132982"/>
            <a:ext cx="68173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57200">
              <a:defRPr/>
            </a:pPr>
            <a:r>
              <a:rPr lang="en-US" sz="3600" b="1" cap="all" dirty="0">
                <a:ln w="28575">
                  <a:solidFill>
                    <a:srgbClr val="000066"/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Custom model</a:t>
            </a:r>
            <a:endParaRPr lang="he-IL" sz="3600" b="1" cap="all" dirty="0">
              <a:ln w="28575">
                <a:solidFill>
                  <a:srgbClr val="000066"/>
                </a:solidFill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8410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EBC229D5-A3CA-4669-8F41-F031E0CECA6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22952" y="842957"/>
                <a:ext cx="11129536" cy="5449580"/>
              </a:xfrm>
              <a:ln>
                <a:noFill/>
              </a:ln>
            </p:spPr>
            <p:txBody>
              <a:bodyPr>
                <a:normAutofit/>
              </a:bodyPr>
              <a:lstStyle/>
              <a:p>
                <a:pPr algn="l" rtl="0">
                  <a:lnSpc>
                    <a:spcPct val="150000"/>
                  </a:lnSpc>
                </a:pPr>
                <a:r>
                  <a:rPr lang="en-US" sz="2400" dirty="0">
                    <a:ln w="19050">
                      <a:solidFill>
                        <a:schemeClr val="bg1"/>
                      </a:solidFill>
                    </a:ln>
                    <a:solidFill>
                      <a:srgbClr val="000066"/>
                    </a:solidFill>
                  </a:rPr>
                  <a:t>Assuming Narrow-Band Model, The received signal at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dirty="0">
                            <a:ln w="19050">
                              <a:solidFill>
                                <a:schemeClr val="bg1"/>
                              </a:solidFill>
                            </a:ln>
                            <a:solidFill>
                              <a:srgbClr val="000066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dirty="0">
                            <a:ln w="19050">
                              <a:solidFill>
                                <a:schemeClr val="bg1"/>
                              </a:solidFill>
                            </a:ln>
                            <a:solidFill>
                              <a:srgbClr val="000066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  <m:sup>
                        <m:r>
                          <a:rPr lang="en-US" sz="2400" dirty="0">
                            <a:ln w="19050">
                              <a:solidFill>
                                <a:schemeClr val="bg1"/>
                              </a:solidFill>
                            </a:ln>
                            <a:solidFill>
                              <a:srgbClr val="000066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400" dirty="0">
                        <a:ln w="19050">
                          <a:solidFill>
                            <a:schemeClr val="bg1"/>
                          </a:solidFill>
                        </a:ln>
                        <a:solidFill>
                          <a:srgbClr val="000066"/>
                        </a:solidFill>
                        <a:latin typeface="Cambria Math" panose="02040503050406030204" pitchFamily="18" charset="0"/>
                      </a:rPr>
                      <m:t>𝒕𝒉</m:t>
                    </m:r>
                    <m:r>
                      <a:rPr lang="en-US" sz="2400" dirty="0">
                        <a:ln w="19050">
                          <a:solidFill>
                            <a:schemeClr val="bg1"/>
                          </a:solidFill>
                        </a:ln>
                        <a:solidFill>
                          <a:srgbClr val="000066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ln w="19050">
                      <a:solidFill>
                        <a:schemeClr val="bg1"/>
                      </a:solidFill>
                    </a:ln>
                    <a:solidFill>
                      <a:srgbClr val="000066"/>
                    </a:solidFill>
                  </a:rPr>
                  <a:t>sensor can be expressed as:</a:t>
                </a:r>
                <a:endParaRPr lang="en-US" sz="1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 marL="0" indent="0" algn="l" rtl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n w="19050">
                                <a:solidFill>
                                  <a:schemeClr val="bg1"/>
                                </a:solidFill>
                              </a:ln>
                              <a:solidFill>
                                <a:srgbClr val="00006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n w="19050">
                                <a:solidFill>
                                  <a:schemeClr val="bg1"/>
                                </a:solidFill>
                              </a:ln>
                              <a:solidFill>
                                <a:srgbClr val="000066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3200" i="1">
                              <a:ln w="19050">
                                <a:solidFill>
                                  <a:schemeClr val="bg1"/>
                                </a:solidFill>
                              </a:ln>
                              <a:solidFill>
                                <a:srgbClr val="000066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d>
                        <m:dPr>
                          <m:ctrlPr>
                            <a:rPr lang="en-US" sz="3200" i="1">
                              <a:ln w="19050">
                                <a:solidFill>
                                  <a:schemeClr val="bg1"/>
                                </a:solidFill>
                              </a:ln>
                              <a:solidFill>
                                <a:srgbClr val="00006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i="1">
                              <a:ln w="19050">
                                <a:solidFill>
                                  <a:schemeClr val="bg1"/>
                                </a:solidFill>
                              </a:ln>
                              <a:solidFill>
                                <a:srgbClr val="000066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sz="3200" i="1">
                          <a:ln w="19050">
                            <a:solidFill>
                              <a:schemeClr val="bg1"/>
                            </a:solidFill>
                          </a:ln>
                          <a:solidFill>
                            <a:srgbClr val="00006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sz="3200" i="1">
                              <a:ln w="19050">
                                <a:solidFill>
                                  <a:schemeClr val="bg1"/>
                                </a:solidFill>
                              </a:ln>
                              <a:solidFill>
                                <a:srgbClr val="000066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3200" i="1">
                              <a:ln w="19050">
                                <a:solidFill>
                                  <a:schemeClr val="bg1"/>
                                </a:solidFill>
                              </a:ln>
                              <a:solidFill>
                                <a:srgbClr val="000066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3200" i="1">
                              <a:ln w="19050">
                                <a:solidFill>
                                  <a:schemeClr val="bg1"/>
                                </a:solidFill>
                              </a:ln>
                              <a:solidFill>
                                <a:srgbClr val="000066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3200" i="1">
                              <a:ln w="19050">
                                <a:solidFill>
                                  <a:schemeClr val="bg1"/>
                                </a:solidFill>
                              </a:ln>
                              <a:solidFill>
                                <a:srgbClr val="000066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3200" i="1">
                              <a:ln w="19050">
                                <a:solidFill>
                                  <a:schemeClr val="bg1"/>
                                </a:solidFill>
                              </a:ln>
                              <a:solidFill>
                                <a:srgbClr val="000066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  <m:e>
                          <m:sSub>
                            <m:sSubPr>
                              <m:ctrlPr>
                                <a:rPr lang="en-US" sz="3200" i="1">
                                  <a:ln w="19050">
                                    <a:solidFill>
                                      <a:schemeClr val="bg1"/>
                                    </a:solidFill>
                                  </a:ln>
                                  <a:solidFill>
                                    <a:srgbClr val="00006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ln w="19050">
                                    <a:solidFill>
                                      <a:schemeClr val="bg1"/>
                                    </a:solidFill>
                                  </a:ln>
                                  <a:solidFill>
                                    <a:srgbClr val="000066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3200" i="1">
                                  <a:ln w="19050">
                                    <a:solidFill>
                                      <a:schemeClr val="bg1"/>
                                    </a:solidFill>
                                  </a:ln>
                                  <a:solidFill>
                                    <a:srgbClr val="000066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3200" i="1">
                                  <a:ln w="19050">
                                    <a:solidFill>
                                      <a:schemeClr val="bg1"/>
                                    </a:solidFill>
                                  </a:ln>
                                  <a:solidFill>
                                    <a:srgbClr val="00006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i="1">
                                  <a:ln w="19050">
                                    <a:solidFill>
                                      <a:schemeClr val="bg1"/>
                                    </a:solidFill>
                                  </a:ln>
                                  <a:solidFill>
                                    <a:srgbClr val="000066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sSup>
                            <m:sSupPr>
                              <m:ctrlPr>
                                <a:rPr lang="en-US" sz="3200" i="1">
                                  <a:ln w="19050">
                                    <a:solidFill>
                                      <a:schemeClr val="bg1"/>
                                    </a:solidFill>
                                  </a:ln>
                                  <a:solidFill>
                                    <a:srgbClr val="00006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i="1">
                                  <a:ln w="19050">
                                    <a:solidFill>
                                      <a:schemeClr val="bg1"/>
                                    </a:solidFill>
                                  </a:ln>
                                  <a:solidFill>
                                    <a:srgbClr val="000066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3200" i="1">
                                  <a:ln w="19050">
                                    <a:solidFill>
                                      <a:schemeClr val="bg1"/>
                                    </a:solidFill>
                                  </a:ln>
                                  <a:solidFill>
                                    <a:srgbClr val="000066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3200" i="1">
                                  <a:ln w="19050">
                                    <a:solidFill>
                                      <a:schemeClr val="bg1"/>
                                    </a:solidFill>
                                  </a:ln>
                                  <a:solidFill>
                                    <a:srgbClr val="000066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sSub>
                                <m:sSubPr>
                                  <m:ctrlPr>
                                    <a:rPr lang="en-US" sz="3200" i="1">
                                      <a:ln w="19050">
                                        <a:solidFill>
                                          <a:schemeClr val="bg1"/>
                                        </a:solidFill>
                                      </a:ln>
                                      <a:solidFill>
                                        <a:srgbClr val="00006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ln w="19050">
                                        <a:solidFill>
                                          <a:schemeClr val="bg1"/>
                                        </a:solidFill>
                                      </a:ln>
                                      <a:solidFill>
                                        <a:srgbClr val="000066"/>
                                      </a:solidFill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ln w="19050">
                                        <a:solidFill>
                                          <a:schemeClr val="bg1"/>
                                        </a:solidFill>
                                      </a:ln>
                                      <a:solidFill>
                                        <a:srgbClr val="000066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3200" i="1">
                                      <a:ln w="19050">
                                        <a:solidFill>
                                          <a:schemeClr val="bg1"/>
                                        </a:solidFill>
                                      </a:ln>
                                      <a:solidFill>
                                        <a:srgbClr val="00006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ln w="19050">
                                        <a:solidFill>
                                          <a:schemeClr val="bg1"/>
                                        </a:solidFill>
                                      </a:ln>
                                      <a:solidFill>
                                        <a:srgbClr val="000066"/>
                                      </a:solidFill>
                                      <a:latin typeface="Cambria Math" panose="02040503050406030204" pitchFamily="18" charset="0"/>
                                    </a:rPr>
                                    <m:t>𝝉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ln w="19050">
                                        <a:solidFill>
                                          <a:schemeClr val="bg1"/>
                                        </a:solidFill>
                                      </a:ln>
                                      <a:solidFill>
                                        <a:srgbClr val="000066"/>
                                      </a:solidFill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sub>
                              </m:sSub>
                            </m:sup>
                          </m:sSup>
                        </m:e>
                      </m:nary>
                      <m:r>
                        <a:rPr lang="en-US" sz="3200" i="1">
                          <a:ln w="19050">
                            <a:solidFill>
                              <a:schemeClr val="bg1"/>
                            </a:solidFill>
                          </a:ln>
                          <a:solidFill>
                            <a:srgbClr val="000066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200" i="1">
                              <a:ln w="19050">
                                <a:solidFill>
                                  <a:schemeClr val="bg1"/>
                                </a:solidFill>
                              </a:ln>
                              <a:solidFill>
                                <a:srgbClr val="00006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n w="19050">
                                <a:solidFill>
                                  <a:schemeClr val="bg1"/>
                                </a:solidFill>
                              </a:ln>
                              <a:solidFill>
                                <a:srgbClr val="000066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3200" i="1">
                              <a:ln w="19050">
                                <a:solidFill>
                                  <a:schemeClr val="bg1"/>
                                </a:solidFill>
                              </a:ln>
                              <a:solidFill>
                                <a:srgbClr val="000066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3200" i="1">
                          <a:ln w="19050">
                            <a:solidFill>
                              <a:schemeClr val="bg1"/>
                            </a:solidFill>
                          </a:ln>
                          <a:solidFill>
                            <a:srgbClr val="000066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i="1">
                          <a:ln w="19050">
                            <a:solidFill>
                              <a:schemeClr val="bg1"/>
                            </a:solidFill>
                          </a:ln>
                          <a:solidFill>
                            <a:srgbClr val="000066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3200" i="1">
                          <a:ln w="19050">
                            <a:solidFill>
                              <a:schemeClr val="bg1"/>
                            </a:solidFill>
                          </a:ln>
                          <a:solidFill>
                            <a:srgbClr val="000066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ln w="19050">
                    <a:solidFill>
                      <a:schemeClr val="bg1"/>
                    </a:solidFill>
                  </a:ln>
                  <a:solidFill>
                    <a:srgbClr val="000066"/>
                  </a:solidFill>
                </a:endParaRPr>
              </a:p>
              <a:p>
                <a:pPr lvl="1" algn="l" rtl="0">
                  <a:lnSpc>
                    <a:spcPct val="150000"/>
                  </a:lnSpc>
                </a:pPr>
                <a:endParaRPr lang="en-US" sz="2000" i="1" dirty="0">
                  <a:ln w="19050">
                    <a:solidFill>
                      <a:schemeClr val="bg1"/>
                    </a:solidFill>
                  </a:ln>
                  <a:solidFill>
                    <a:srgbClr val="000066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EBC229D5-A3CA-4669-8F41-F031E0CECA6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2952" y="842957"/>
                <a:ext cx="11129536" cy="5449580"/>
              </a:xfr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קבוצה 2">
            <a:extLst>
              <a:ext uri="{FF2B5EF4-FFF2-40B4-BE49-F238E27FC236}">
                <a16:creationId xmlns:a16="http://schemas.microsoft.com/office/drawing/2014/main" id="{854E30A7-2ED2-4797-BD25-F8227167D137}"/>
              </a:ext>
            </a:extLst>
          </p:cNvPr>
          <p:cNvGrpSpPr/>
          <p:nvPr/>
        </p:nvGrpSpPr>
        <p:grpSpPr>
          <a:xfrm>
            <a:off x="7412804" y="4202342"/>
            <a:ext cx="4456244" cy="2234114"/>
            <a:chOff x="6476668" y="3077477"/>
            <a:chExt cx="4511289" cy="2234114"/>
          </a:xfrm>
        </p:grpSpPr>
        <p:pic>
          <p:nvPicPr>
            <p:cNvPr id="1026" name="Picture 2" descr="Wideband and narrowband signals | Download Scientific Diagram">
              <a:extLst>
                <a:ext uri="{FF2B5EF4-FFF2-40B4-BE49-F238E27FC236}">
                  <a16:creationId xmlns:a16="http://schemas.microsoft.com/office/drawing/2014/main" id="{2490CDDA-28F6-4D25-881B-D4C1F25B75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76668" y="3079566"/>
              <a:ext cx="4511289" cy="22320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תיבת טקסט 5">
                  <a:extLst>
                    <a:ext uri="{FF2B5EF4-FFF2-40B4-BE49-F238E27FC236}">
                      <a16:creationId xmlns:a16="http://schemas.microsoft.com/office/drawing/2014/main" id="{C88063AE-06E2-4B91-A532-C3390DC8B6DE}"/>
                    </a:ext>
                  </a:extLst>
                </p:cNvPr>
                <p:cNvSpPr txBox="1"/>
                <p:nvPr/>
              </p:nvSpPr>
              <p:spPr>
                <a:xfrm>
                  <a:off x="7662214" y="3077477"/>
                  <a:ext cx="2445666" cy="61279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lvl="0" defTabSz="45720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b="0" i="1" u="none" strike="noStrike" kern="1200" cap="none" spc="0" normalizeH="0" baseline="0" noProof="0" smtClean="0">
                                <a:ln w="19050">
                                  <a:solidFill>
                                    <a:prstClr val="black"/>
                                  </a:solidFill>
                                </a:ln>
                                <a:solidFill>
                                  <a:srgbClr val="000066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en-US" b="0" i="0" u="none" strike="noStrike" kern="1200" cap="none" spc="0" normalizeH="0" baseline="0" noProof="0">
                                <a:ln w="19050">
                                  <a:solidFill>
                                    <a:prstClr val="black"/>
                                  </a:solidFill>
                                </a:ln>
                                <a:solidFill>
                                  <a:srgbClr val="000066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0" lang="en-US" b="0" i="0" u="none" strike="noStrike" kern="1200" cap="none" spc="0" normalizeH="0" baseline="0" noProof="0">
                                <a:ln w="19050">
                                  <a:solidFill>
                                    <a:prstClr val="black"/>
                                  </a:solidFill>
                                </a:ln>
                                <a:solidFill>
                                  <a:srgbClr val="000066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kumimoji="0" lang="en-US" b="0" i="0" u="none" strike="noStrike" kern="1200" cap="none" spc="0" normalizeH="0" baseline="0" noProof="0">
                            <a:ln w="19050">
                              <a:solidFill>
                                <a:prstClr val="black"/>
                              </a:solidFill>
                            </a:ln>
                            <a:solidFill>
                              <a:srgbClr val="000066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≈</m:t>
                        </m:r>
                        <m:sSub>
                          <m:sSubPr>
                            <m:ctrlPr>
                              <a:rPr kumimoji="0" lang="en-US" b="0" i="1" u="none" strike="noStrike" kern="1200" cap="none" spc="0" normalizeH="0" baseline="0" noProof="0">
                                <a:ln w="19050">
                                  <a:solidFill>
                                    <a:prstClr val="black"/>
                                  </a:solidFill>
                                </a:ln>
                                <a:solidFill>
                                  <a:srgbClr val="000066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en-US" b="0" i="0" u="none" strike="noStrike" kern="1200" cap="none" spc="0" normalizeH="0" baseline="0" noProof="0">
                                <a:ln w="19050">
                                  <a:solidFill>
                                    <a:prstClr val="black"/>
                                  </a:solidFill>
                                </a:ln>
                                <a:solidFill>
                                  <a:srgbClr val="000066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0" lang="en-US" b="0" i="0" u="none" strike="noStrike" kern="1200" cap="none" spc="0" normalizeH="0" baseline="0" noProof="0">
                                <a:ln w="19050">
                                  <a:solidFill>
                                    <a:prstClr val="black"/>
                                  </a:solidFill>
                                </a:ln>
                                <a:solidFill>
                                  <a:srgbClr val="000066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kumimoji="0" lang="en-GB" b="0" i="1" u="none" strike="noStrike" kern="1200" cap="none" spc="0" normalizeH="0" baseline="0" noProof="0" smtClean="0">
                            <a:ln w="19050">
                              <a:solidFill>
                                <a:prstClr val="black"/>
                              </a:solidFill>
                            </a:ln>
                            <a:solidFill>
                              <a:srgbClr val="000066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i="1">
                                <a:ln w="19050">
                                  <a:solidFill>
                                    <a:schemeClr val="bg1"/>
                                  </a:solidFill>
                                </a:ln>
                                <a:solidFill>
                                  <a:srgbClr val="00006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>
                                <a:ln w="19050">
                                  <a:solidFill>
                                    <a:schemeClr val="bg1"/>
                                  </a:solidFill>
                                </a:ln>
                                <a:solidFill>
                                  <a:srgbClr val="000066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>
                                <a:ln w="19050">
                                  <a:solidFill>
                                    <a:schemeClr val="bg1"/>
                                  </a:solidFill>
                                </a:ln>
                                <a:solidFill>
                                  <a:srgbClr val="000066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>
                                <a:ln w="19050">
                                  <a:solidFill>
                                    <a:schemeClr val="bg1"/>
                                  </a:solidFill>
                                </a:ln>
                                <a:solidFill>
                                  <a:srgbClr val="000066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num>
                          <m:den>
                            <m:r>
                              <a:rPr lang="en-US">
                                <a:ln w="19050">
                                  <a:solidFill>
                                    <a:schemeClr val="bg1"/>
                                  </a:solidFill>
                                </a:ln>
                                <a:solidFill>
                                  <a:srgbClr val="000066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den>
                        </m:f>
                      </m:oMath>
                    </m:oMathPara>
                  </a14:m>
                  <a:endParaRPr kumimoji="0" lang="he-IL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entury Gothic" panose="020B0502020202020204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6" name="תיבת טקסט 5">
                  <a:extLst>
                    <a:ext uri="{FF2B5EF4-FFF2-40B4-BE49-F238E27FC236}">
                      <a16:creationId xmlns:a16="http://schemas.microsoft.com/office/drawing/2014/main" id="{C88063AE-06E2-4B91-A532-C3390DC8B6D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62214" y="3077477"/>
                  <a:ext cx="2445666" cy="612796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" name="קבוצה 4">
            <a:extLst>
              <a:ext uri="{FF2B5EF4-FFF2-40B4-BE49-F238E27FC236}">
                <a16:creationId xmlns:a16="http://schemas.microsoft.com/office/drawing/2014/main" id="{E9D541B3-1E96-4AD9-A227-293A694CC665}"/>
              </a:ext>
            </a:extLst>
          </p:cNvPr>
          <p:cNvGrpSpPr/>
          <p:nvPr/>
        </p:nvGrpSpPr>
        <p:grpSpPr>
          <a:xfrm>
            <a:off x="5761727" y="2269659"/>
            <a:ext cx="2114082" cy="1520243"/>
            <a:chOff x="5761727" y="2269659"/>
            <a:chExt cx="2114082" cy="1520243"/>
          </a:xfrm>
        </p:grpSpPr>
        <p:sp>
          <p:nvSpPr>
            <p:cNvPr id="2" name="אליפסה 1">
              <a:extLst>
                <a:ext uri="{FF2B5EF4-FFF2-40B4-BE49-F238E27FC236}">
                  <a16:creationId xmlns:a16="http://schemas.microsoft.com/office/drawing/2014/main" id="{D73212CA-55C5-488B-908C-235E4726E9EA}"/>
                </a:ext>
              </a:extLst>
            </p:cNvPr>
            <p:cNvSpPr/>
            <p:nvPr/>
          </p:nvSpPr>
          <p:spPr>
            <a:xfrm>
              <a:off x="6096000" y="2978589"/>
              <a:ext cx="1445537" cy="811313"/>
            </a:xfrm>
            <a:prstGeom prst="ellipse">
              <a:avLst/>
            </a:prstGeom>
            <a:noFill/>
            <a:ln w="57150">
              <a:prstDash val="dash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he-IL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9" name="תיבת טקסט 8">
              <a:extLst>
                <a:ext uri="{FF2B5EF4-FFF2-40B4-BE49-F238E27FC236}">
                  <a16:creationId xmlns:a16="http://schemas.microsoft.com/office/drawing/2014/main" id="{CD3EE860-F2F3-4316-94DE-F4BF217F15BA}"/>
                </a:ext>
              </a:extLst>
            </p:cNvPr>
            <p:cNvSpPr txBox="1"/>
            <p:nvPr/>
          </p:nvSpPr>
          <p:spPr>
            <a:xfrm>
              <a:off x="5761727" y="2269659"/>
              <a:ext cx="2114082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 w="19050">
                    <a:solidFill>
                      <a:prstClr val="black"/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entury Gothic" panose="020B0502020202020204"/>
                  <a:ea typeface="+mn-ea"/>
                  <a:cs typeface="+mn-cs"/>
                </a:rPr>
                <a:t>Sensor Response</a:t>
              </a:r>
              <a:endParaRPr kumimoji="0" lang="he-IL" sz="2000" b="1" i="0" u="none" strike="noStrike" kern="1200" cap="none" spc="0" normalizeH="0" baseline="0" noProof="0" dirty="0">
                <a:ln w="19050">
                  <a:solidFill>
                    <a:prstClr val="black"/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26A1572-43F7-1ADE-E296-08FDEEFCE789}"/>
              </a:ext>
            </a:extLst>
          </p:cNvPr>
          <p:cNvGrpSpPr/>
          <p:nvPr/>
        </p:nvGrpSpPr>
        <p:grpSpPr>
          <a:xfrm>
            <a:off x="5761727" y="3537005"/>
            <a:ext cx="2346960" cy="1187066"/>
            <a:chOff x="4197554" y="3287844"/>
            <a:chExt cx="2346960" cy="1187066"/>
          </a:xfrm>
        </p:grpSpPr>
        <p:sp>
          <p:nvSpPr>
            <p:cNvPr id="12" name="תיבת טקסט 5">
              <a:extLst>
                <a:ext uri="{FF2B5EF4-FFF2-40B4-BE49-F238E27FC236}">
                  <a16:creationId xmlns:a16="http://schemas.microsoft.com/office/drawing/2014/main" id="{71671E27-DDC6-1BD9-AA00-18E36230BB57}"/>
                </a:ext>
              </a:extLst>
            </p:cNvPr>
            <p:cNvSpPr txBox="1"/>
            <p:nvPr/>
          </p:nvSpPr>
          <p:spPr>
            <a:xfrm>
              <a:off x="4197554" y="3828579"/>
              <a:ext cx="2346960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dirty="0">
                  <a:ln w="19050">
                    <a:solidFill>
                      <a:schemeClr val="bg1"/>
                    </a:solidFill>
                  </a:ln>
                  <a:solidFill>
                    <a:srgbClr val="000066"/>
                  </a:solidFill>
                </a:rPr>
                <a:t>C</a:t>
              </a:r>
              <a:r>
                <a:rPr lang="en-US" sz="1800" dirty="0">
                  <a:ln w="19050">
                    <a:solidFill>
                      <a:schemeClr val="bg1"/>
                    </a:solidFill>
                  </a:ln>
                  <a:solidFill>
                    <a:srgbClr val="000066"/>
                  </a:solidFill>
                </a:rPr>
                <a:t>enter </a:t>
              </a:r>
              <a:br>
                <a:rPr lang="en-US" sz="1800" dirty="0">
                  <a:ln w="19050">
                    <a:solidFill>
                      <a:schemeClr val="bg1"/>
                    </a:solidFill>
                  </a:ln>
                  <a:solidFill>
                    <a:srgbClr val="000066"/>
                  </a:solidFill>
                </a:rPr>
              </a:br>
              <a:r>
                <a:rPr lang="en-US" sz="1800" dirty="0">
                  <a:ln w="19050">
                    <a:solidFill>
                      <a:schemeClr val="bg1"/>
                    </a:solidFill>
                  </a:ln>
                  <a:solidFill>
                    <a:srgbClr val="000066"/>
                  </a:solidFill>
                </a:rPr>
                <a:t>frequency</a:t>
              </a:r>
              <a:endParaRPr lang="he-IL" dirty="0">
                <a:ln w="19050">
                  <a:solidFill>
                    <a:schemeClr val="bg1"/>
                  </a:solidFill>
                </a:ln>
                <a:solidFill>
                  <a:srgbClr val="000066"/>
                </a:solidFill>
              </a:endParaRPr>
            </a:p>
          </p:txBody>
        </p:sp>
        <p:cxnSp>
          <p:nvCxnSpPr>
            <p:cNvPr id="13" name="מחבר חץ ישר 29">
              <a:extLst>
                <a:ext uri="{FF2B5EF4-FFF2-40B4-BE49-F238E27FC236}">
                  <a16:creationId xmlns:a16="http://schemas.microsoft.com/office/drawing/2014/main" id="{2CD2662E-6FBD-B290-8EC6-A23ABFBA2F2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46256" y="3287844"/>
              <a:ext cx="0" cy="548191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תיבת טקסט 15">
            <a:extLst>
              <a:ext uri="{FF2B5EF4-FFF2-40B4-BE49-F238E27FC236}">
                <a16:creationId xmlns:a16="http://schemas.microsoft.com/office/drawing/2014/main" id="{6281DF21-CDD6-35B4-1B2A-5EAAFF908CB5}"/>
              </a:ext>
            </a:extLst>
          </p:cNvPr>
          <p:cNvSpPr txBox="1"/>
          <p:nvPr/>
        </p:nvSpPr>
        <p:spPr>
          <a:xfrm>
            <a:off x="2479040" y="132982"/>
            <a:ext cx="68173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57200">
              <a:defRPr/>
            </a:pPr>
            <a:r>
              <a:rPr lang="en-US" sz="3600" b="1" cap="all" dirty="0">
                <a:ln w="28575">
                  <a:solidFill>
                    <a:srgbClr val="000066"/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Custom model</a:t>
            </a:r>
            <a:endParaRPr lang="he-IL" sz="3600" b="1" cap="all" dirty="0">
              <a:ln w="28575">
                <a:solidFill>
                  <a:srgbClr val="000066"/>
                </a:solidFill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8483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EBC229D5-A3CA-4669-8F41-F031E0CECA6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75724" y="775960"/>
                <a:ext cx="11503840" cy="5949058"/>
              </a:xfrm>
              <a:ln>
                <a:noFill/>
              </a:ln>
            </p:spPr>
            <p:txBody>
              <a:bodyPr>
                <a:normAutofit/>
              </a:bodyPr>
              <a:lstStyle/>
              <a:p>
                <a:pPr algn="l" rtl="0">
                  <a:lnSpc>
                    <a:spcPct val="120000"/>
                  </a:lnSpc>
                </a:pPr>
                <a:r>
                  <a:rPr lang="en-US" sz="2800" dirty="0">
                    <a:ln w="19050">
                      <a:solidFill>
                        <a:schemeClr val="bg1"/>
                      </a:solidFill>
                    </a:ln>
                    <a:solidFill>
                      <a:srgbClr val="000066"/>
                    </a:solidFill>
                  </a:rPr>
                  <a:t>The contribution of all sensors expressed as:</a:t>
                </a:r>
              </a:p>
              <a:p>
                <a:pPr marL="0" indent="0" algn="l" rtl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800" i="1" dirty="0" smtClean="0">
                          <a:ln w="19050">
                            <a:solidFill>
                              <a:schemeClr val="bg1"/>
                            </a:solidFill>
                          </a:ln>
                          <a:solidFill>
                            <a:srgbClr val="000066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800" i="1" dirty="0" smtClean="0">
                          <a:ln w="19050">
                            <a:solidFill>
                              <a:schemeClr val="bg1"/>
                            </a:solidFill>
                          </a:ln>
                          <a:solidFill>
                            <a:srgbClr val="000066"/>
                          </a:solidFill>
                          <a:latin typeface="Cambria Math" panose="02040503050406030204" pitchFamily="18" charset="0"/>
                        </a:rPr>
                        <m:t>𝑿</m:t>
                      </m:r>
                      <m:d>
                        <m:dPr>
                          <m:ctrlPr>
                            <a:rPr lang="en-US" sz="3800" i="1" dirty="0" smtClean="0">
                              <a:ln w="19050">
                                <a:solidFill>
                                  <a:schemeClr val="bg1"/>
                                </a:solidFill>
                              </a:ln>
                              <a:solidFill>
                                <a:srgbClr val="00006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800" i="1" dirty="0" smtClean="0">
                              <a:ln w="19050">
                                <a:solidFill>
                                  <a:schemeClr val="bg1"/>
                                </a:solidFill>
                              </a:ln>
                              <a:solidFill>
                                <a:srgbClr val="000066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sz="3800" i="1" dirty="0" smtClean="0">
                          <a:ln w="19050">
                            <a:solidFill>
                              <a:schemeClr val="bg1"/>
                            </a:solidFill>
                          </a:ln>
                          <a:solidFill>
                            <a:srgbClr val="00006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sz="3800" i="1" dirty="0" smtClean="0">
                              <a:ln w="19050">
                                <a:solidFill>
                                  <a:schemeClr val="bg1"/>
                                </a:solidFill>
                              </a:ln>
                              <a:solidFill>
                                <a:srgbClr val="000066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3800" i="1" dirty="0" smtClean="0">
                              <a:ln w="19050">
                                <a:solidFill>
                                  <a:schemeClr val="bg1"/>
                                </a:solidFill>
                              </a:ln>
                              <a:solidFill>
                                <a:srgbClr val="000066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3800" i="1" dirty="0" smtClean="0">
                              <a:ln w="19050">
                                <a:solidFill>
                                  <a:schemeClr val="bg1"/>
                                </a:solidFill>
                              </a:ln>
                              <a:solidFill>
                                <a:srgbClr val="000066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3800" i="1" dirty="0" smtClean="0">
                              <a:ln w="19050">
                                <a:solidFill>
                                  <a:schemeClr val="bg1"/>
                                </a:solidFill>
                              </a:ln>
                              <a:solidFill>
                                <a:srgbClr val="000066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3800" i="1" dirty="0" smtClean="0">
                              <a:ln w="19050">
                                <a:solidFill>
                                  <a:schemeClr val="bg1"/>
                                </a:solidFill>
                              </a:ln>
                              <a:solidFill>
                                <a:srgbClr val="000066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  <m:e>
                          <m:r>
                            <a:rPr lang="en-US" sz="3800" i="1" dirty="0" smtClean="0">
                              <a:ln w="19050">
                                <a:solidFill>
                                  <a:schemeClr val="bg1"/>
                                </a:solidFill>
                              </a:ln>
                              <a:solidFill>
                                <a:srgbClr val="000066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d>
                            <m:dPr>
                              <m:ctrlPr>
                                <a:rPr lang="en-US" sz="3800" i="1" dirty="0" smtClean="0">
                                  <a:ln w="19050">
                                    <a:solidFill>
                                      <a:schemeClr val="bg1"/>
                                    </a:solidFill>
                                  </a:ln>
                                  <a:solidFill>
                                    <a:srgbClr val="00006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800" i="1" dirty="0" smtClean="0">
                                      <a:ln w="19050">
                                        <a:solidFill>
                                          <a:schemeClr val="bg1"/>
                                        </a:solidFill>
                                      </a:ln>
                                      <a:solidFill>
                                        <a:srgbClr val="00006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800" i="1" dirty="0" smtClean="0">
                                      <a:ln w="19050">
                                        <a:solidFill>
                                          <a:schemeClr val="bg1"/>
                                        </a:solidFill>
                                      </a:ln>
                                      <a:solidFill>
                                        <a:srgbClr val="000066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3800" i="1" dirty="0" smtClean="0">
                                      <a:ln w="19050">
                                        <a:solidFill>
                                          <a:schemeClr val="bg1"/>
                                        </a:solidFill>
                                      </a:ln>
                                      <a:solidFill>
                                        <a:srgbClr val="000066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US" sz="3800" i="1" dirty="0" smtClean="0">
                                  <a:ln w="19050">
                                    <a:solidFill>
                                      <a:schemeClr val="bg1"/>
                                    </a:solidFill>
                                  </a:ln>
                                  <a:solidFill>
                                    <a:srgbClr val="00006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800" i="1" dirty="0" smtClean="0">
                                  <a:ln w="19050">
                                    <a:solidFill>
                                      <a:schemeClr val="bg1"/>
                                    </a:solidFill>
                                  </a:ln>
                                  <a:solidFill>
                                    <a:srgbClr val="000066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3800" i="1" dirty="0" smtClean="0">
                                  <a:ln w="19050">
                                    <a:solidFill>
                                      <a:schemeClr val="bg1"/>
                                    </a:solidFill>
                                  </a:ln>
                                  <a:solidFill>
                                    <a:srgbClr val="000066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3800" i="1" dirty="0" smtClean="0">
                                  <a:ln w="19050">
                                    <a:solidFill>
                                      <a:schemeClr val="bg1"/>
                                    </a:solidFill>
                                  </a:ln>
                                  <a:solidFill>
                                    <a:srgbClr val="00006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800" i="1" dirty="0" smtClean="0">
                                  <a:ln w="19050">
                                    <a:solidFill>
                                      <a:schemeClr val="bg1"/>
                                    </a:solidFill>
                                  </a:ln>
                                  <a:solidFill>
                                    <a:srgbClr val="000066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nary>
                      <m:r>
                        <a:rPr lang="en-US" sz="3800" i="1" dirty="0" smtClean="0">
                          <a:ln w="19050">
                            <a:solidFill>
                              <a:schemeClr val="bg1"/>
                            </a:solidFill>
                          </a:ln>
                          <a:solidFill>
                            <a:srgbClr val="000066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800" i="1" dirty="0" smtClean="0">
                          <a:ln w="19050">
                            <a:solidFill>
                              <a:schemeClr val="bg1"/>
                            </a:solidFill>
                          </a:ln>
                          <a:solidFill>
                            <a:srgbClr val="000066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sz="3800" i="1" dirty="0" smtClean="0">
                              <a:ln w="19050">
                                <a:solidFill>
                                  <a:schemeClr val="bg1"/>
                                </a:solidFill>
                              </a:ln>
                              <a:solidFill>
                                <a:srgbClr val="00006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800" i="1" dirty="0" smtClean="0">
                              <a:ln w="19050">
                                <a:solidFill>
                                  <a:schemeClr val="bg1"/>
                                </a:solidFill>
                              </a:ln>
                              <a:solidFill>
                                <a:srgbClr val="000066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3800" b="0" i="1" dirty="0" smtClean="0">
                          <a:ln w="19050">
                            <a:solidFill>
                              <a:schemeClr val="bg1"/>
                            </a:solidFill>
                          </a:ln>
                          <a:solidFill>
                            <a:srgbClr val="000066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800" i="1" dirty="0" smtClean="0">
                          <a:ln w="19050">
                            <a:solidFill>
                              <a:schemeClr val="bg1"/>
                            </a:solidFill>
                          </a:ln>
                          <a:solidFill>
                            <a:srgbClr val="000066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en-US" sz="2800" i="1" dirty="0">
                  <a:ln w="19050">
                    <a:solidFill>
                      <a:schemeClr val="bg1"/>
                    </a:solidFill>
                  </a:ln>
                  <a:solidFill>
                    <a:srgbClr val="000066"/>
                  </a:solidFill>
                  <a:latin typeface="Cambria Math" panose="02040503050406030204" pitchFamily="18" charset="0"/>
                </a:endParaRPr>
              </a:p>
              <a:p>
                <a:pPr algn="l" rtl="0">
                  <a:lnSpc>
                    <a:spcPct val="120000"/>
                  </a:lnSpc>
                </a:pPr>
                <a:endParaRPr lang="en-US" sz="2800" i="1" dirty="0">
                  <a:ln w="19050">
                    <a:solidFill>
                      <a:schemeClr val="bg1"/>
                    </a:solidFill>
                  </a:ln>
                  <a:solidFill>
                    <a:srgbClr val="000066"/>
                  </a:solidFill>
                  <a:latin typeface="Cambria Math" panose="02040503050406030204" pitchFamily="18" charset="0"/>
                </a:endParaRPr>
              </a:p>
              <a:p>
                <a:pPr algn="l" rtl="0">
                  <a:lnSpc>
                    <a:spcPct val="120000"/>
                  </a:lnSpc>
                </a:pPr>
                <a:endParaRPr lang="en-US" sz="2800" i="1" dirty="0">
                  <a:ln w="19050">
                    <a:solidFill>
                      <a:schemeClr val="bg1"/>
                    </a:solidFill>
                  </a:ln>
                  <a:solidFill>
                    <a:srgbClr val="000066"/>
                  </a:solidFill>
                  <a:latin typeface="Cambria Math" panose="02040503050406030204" pitchFamily="18" charset="0"/>
                </a:endParaRPr>
              </a:p>
              <a:p>
                <a:pPr marL="0" indent="0" algn="l" rtl="0">
                  <a:lnSpc>
                    <a:spcPct val="120000"/>
                  </a:lnSpc>
                  <a:buNone/>
                </a:pPr>
                <a:endParaRPr lang="en-US" sz="2200" dirty="0">
                  <a:ln w="19050">
                    <a:solidFill>
                      <a:schemeClr val="bg1"/>
                    </a:solidFill>
                  </a:ln>
                  <a:solidFill>
                    <a:srgbClr val="000066"/>
                  </a:solidFill>
                </a:endParaRPr>
              </a:p>
              <a:p>
                <a:pPr marL="0" indent="0" algn="l" rtl="0">
                  <a:lnSpc>
                    <a:spcPct val="120000"/>
                  </a:lnSpc>
                  <a:buNone/>
                </a:pPr>
                <a:endParaRPr lang="en-US" b="1" dirty="0">
                  <a:solidFill>
                    <a:schemeClr val="bg1"/>
                  </a:solidFill>
                  <a:effectLst/>
                </a:endParaRPr>
              </a:p>
              <a:p>
                <a:pPr marL="0" indent="0" algn="l" rtl="0">
                  <a:buNone/>
                </a:pPr>
                <a:endParaRPr lang="pt-BR" sz="2400" b="1" i="1" dirty="0">
                  <a:ln w="19050">
                    <a:solidFill>
                      <a:schemeClr val="bg1"/>
                    </a:solidFill>
                  </a:ln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EBC229D5-A3CA-4669-8F41-F031E0CECA6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5724" y="775960"/>
                <a:ext cx="11503840" cy="5949058"/>
              </a:xfr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קבוצה 3">
            <a:extLst>
              <a:ext uri="{FF2B5EF4-FFF2-40B4-BE49-F238E27FC236}">
                <a16:creationId xmlns:a16="http://schemas.microsoft.com/office/drawing/2014/main" id="{33976579-2849-419C-BBF9-8AA882E27E28}"/>
              </a:ext>
            </a:extLst>
          </p:cNvPr>
          <p:cNvGrpSpPr/>
          <p:nvPr/>
        </p:nvGrpSpPr>
        <p:grpSpPr>
          <a:xfrm>
            <a:off x="4931417" y="1483846"/>
            <a:ext cx="2114082" cy="1520243"/>
            <a:chOff x="5761727" y="2269659"/>
            <a:chExt cx="2114082" cy="1520243"/>
          </a:xfrm>
        </p:grpSpPr>
        <p:sp>
          <p:nvSpPr>
            <p:cNvPr id="5" name="אליפסה 4">
              <a:extLst>
                <a:ext uri="{FF2B5EF4-FFF2-40B4-BE49-F238E27FC236}">
                  <a16:creationId xmlns:a16="http://schemas.microsoft.com/office/drawing/2014/main" id="{20A4F5FC-53FB-40A6-B644-5479A5653AD4}"/>
                </a:ext>
              </a:extLst>
            </p:cNvPr>
            <p:cNvSpPr/>
            <p:nvPr/>
          </p:nvSpPr>
          <p:spPr>
            <a:xfrm>
              <a:off x="6164052" y="2978589"/>
              <a:ext cx="1250737" cy="811313"/>
            </a:xfrm>
            <a:prstGeom prst="ellipse">
              <a:avLst/>
            </a:prstGeom>
            <a:noFill/>
            <a:ln w="57150">
              <a:prstDash val="dash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he-IL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6" name="תיבת טקסט 5">
              <a:extLst>
                <a:ext uri="{FF2B5EF4-FFF2-40B4-BE49-F238E27FC236}">
                  <a16:creationId xmlns:a16="http://schemas.microsoft.com/office/drawing/2014/main" id="{051FE160-B729-4B61-B306-EF27CD67FC57}"/>
                </a:ext>
              </a:extLst>
            </p:cNvPr>
            <p:cNvSpPr txBox="1"/>
            <p:nvPr/>
          </p:nvSpPr>
          <p:spPr>
            <a:xfrm>
              <a:off x="5761727" y="2269659"/>
              <a:ext cx="2114082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 w="19050">
                    <a:solidFill>
                      <a:prstClr val="black"/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entury Gothic" panose="020B0502020202020204"/>
                  <a:ea typeface="+mn-ea"/>
                  <a:cs typeface="+mn-cs"/>
                </a:rPr>
                <a:t>Array</a:t>
              </a:r>
              <a:br>
                <a:rPr kumimoji="0" lang="en-US" sz="2000" b="1" i="0" u="none" strike="noStrike" kern="1200" cap="none" spc="0" normalizeH="0" baseline="0" noProof="0" dirty="0">
                  <a:ln w="19050">
                    <a:solidFill>
                      <a:prstClr val="black"/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entury Gothic" panose="020B0502020202020204"/>
                  <a:ea typeface="+mn-ea"/>
                  <a:cs typeface="+mn-cs"/>
                </a:rPr>
              </a:br>
              <a:r>
                <a:rPr kumimoji="0" lang="en-US" sz="2000" b="1" i="0" u="none" strike="noStrike" kern="1200" cap="none" spc="0" normalizeH="0" baseline="0" noProof="0" dirty="0">
                  <a:ln w="19050">
                    <a:solidFill>
                      <a:prstClr val="black"/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entury Gothic" panose="020B0502020202020204"/>
                  <a:ea typeface="+mn-ea"/>
                  <a:cs typeface="+mn-cs"/>
                </a:rPr>
                <a:t> Response</a:t>
              </a:r>
              <a:endParaRPr kumimoji="0" lang="he-IL" sz="2000" b="1" i="0" u="none" strike="noStrike" kern="1200" cap="none" spc="0" normalizeH="0" baseline="0" noProof="0" dirty="0">
                <a:ln w="19050">
                  <a:solidFill>
                    <a:prstClr val="black"/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Times New Roman" panose="02020603050405020304" pitchFamily="18" charset="0"/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F2442CE3-B5CC-21FD-F20E-C150D3DEED27}"/>
              </a:ext>
            </a:extLst>
          </p:cNvPr>
          <p:cNvGrpSpPr/>
          <p:nvPr/>
        </p:nvGrpSpPr>
        <p:grpSpPr>
          <a:xfrm>
            <a:off x="6329464" y="2751159"/>
            <a:ext cx="2346960" cy="2639212"/>
            <a:chOff x="5100521" y="3217823"/>
            <a:chExt cx="2346960" cy="263921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תיבת טקסט 5">
                  <a:extLst>
                    <a:ext uri="{FF2B5EF4-FFF2-40B4-BE49-F238E27FC236}">
                      <a16:creationId xmlns:a16="http://schemas.microsoft.com/office/drawing/2014/main" id="{54DAFB1C-9039-98BB-19BE-102AF343BF0D}"/>
                    </a:ext>
                  </a:extLst>
                </p:cNvPr>
                <p:cNvSpPr txBox="1"/>
                <p:nvPr/>
              </p:nvSpPr>
              <p:spPr>
                <a:xfrm>
                  <a:off x="5100521" y="3895664"/>
                  <a:ext cx="2346960" cy="196137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dirty="0">
                      <a:ln w="19050">
                        <a:solidFill>
                          <a:schemeClr val="bg1"/>
                        </a:solidFill>
                      </a:ln>
                      <a:solidFill>
                        <a:srgbClr val="000066"/>
                      </a:solidFill>
                    </a:rPr>
                    <a:t>steering vector at direction </a:t>
                  </a:r>
                </a:p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dirty="0" smtClean="0">
                            <a:ln w="19050">
                              <a:solidFill>
                                <a:schemeClr val="bg1"/>
                              </a:solidFill>
                            </a:ln>
                            <a:solidFill>
                              <a:srgbClr val="000066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d>
                          <m:dPr>
                            <m:ctrlPr>
                              <a:rPr lang="en-US" sz="1800" i="1" dirty="0" smtClean="0">
                                <a:ln w="19050">
                                  <a:solidFill>
                                    <a:schemeClr val="bg1"/>
                                  </a:solidFill>
                                </a:ln>
                                <a:solidFill>
                                  <a:srgbClr val="00006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i="1" dirty="0" err="1" smtClean="0">
                                    <a:ln w="19050">
                                      <a:solidFill>
                                        <a:schemeClr val="bg1"/>
                                      </a:solidFill>
                                    </a:ln>
                                    <a:solidFill>
                                      <a:srgbClr val="000066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dirty="0" err="1">
                                    <a:ln w="19050">
                                      <a:solidFill>
                                        <a:schemeClr val="bg1"/>
                                      </a:solidFill>
                                    </a:ln>
                                    <a:solidFill>
                                      <a:srgbClr val="000066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sz="1800" i="1" dirty="0" err="1">
                                    <a:ln w="19050">
                                      <a:solidFill>
                                        <a:schemeClr val="bg1"/>
                                      </a:solidFill>
                                    </a:ln>
                                    <a:solidFill>
                                      <a:srgbClr val="000066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  <m:r>
                              <a:rPr lang="en-US" sz="1800" i="1" dirty="0">
                                <a:ln w="19050">
                                  <a:solidFill>
                                    <a:schemeClr val="bg1"/>
                                  </a:solidFill>
                                </a:ln>
                                <a:solidFill>
                                  <a:srgbClr val="000066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  <m:r>
                          <a:rPr lang="en-US" sz="1800" i="1" dirty="0">
                            <a:ln w="19050">
                              <a:solidFill>
                                <a:schemeClr val="bg1"/>
                              </a:solidFill>
                            </a:ln>
                            <a:solidFill>
                              <a:srgbClr val="000066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lang="en-US" sz="1800" i="1" dirty="0">
                                <a:ln w="19050">
                                  <a:solidFill>
                                    <a:schemeClr val="bg1"/>
                                  </a:solidFill>
                                </a:ln>
                                <a:solidFill>
                                  <a:srgbClr val="00006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1800" i="1" dirty="0">
                                    <a:ln w="19050">
                                      <a:solidFill>
                                        <a:schemeClr val="bg1"/>
                                      </a:solidFill>
                                    </a:ln>
                                    <a:solidFill>
                                      <a:srgbClr val="000066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US" sz="1800" i="1" dirty="0">
                                      <a:ln w="19050">
                                        <a:solidFill>
                                          <a:schemeClr val="bg1"/>
                                        </a:solidFill>
                                      </a:ln>
                                      <a:solidFill>
                                        <a:srgbClr val="000066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en-US" sz="1800" i="1" dirty="0">
                                          <a:ln w="19050">
                                            <a:solidFill>
                                              <a:schemeClr val="bg1"/>
                                            </a:solidFill>
                                          </a:ln>
                                          <a:solidFill>
                                            <a:srgbClr val="00006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800" i="1" dirty="0">
                                          <a:ln w="19050">
                                            <a:solidFill>
                                              <a:schemeClr val="bg1"/>
                                            </a:solidFill>
                                          </a:ln>
                                          <a:solidFill>
                                            <a:srgbClr val="00006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sz="1800" i="1" dirty="0">
                                          <a:ln w="19050">
                                            <a:solidFill>
                                              <a:schemeClr val="bg1"/>
                                            </a:solidFill>
                                          </a:ln>
                                          <a:solidFill>
                                            <a:srgbClr val="00006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f>
                                        <m:fPr>
                                          <m:ctrlPr>
                                            <a:rPr lang="en-US" sz="1800" i="1" dirty="0">
                                              <a:ln w="19050">
                                                <a:solidFill>
                                                  <a:schemeClr val="bg1"/>
                                                </a:solidFill>
                                              </a:ln>
                                              <a:solidFill>
                                                <a:srgbClr val="000066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1800" i="1" dirty="0">
                                              <a:ln w="19050">
                                                <a:solidFill>
                                                  <a:schemeClr val="bg1"/>
                                                </a:solidFill>
                                              </a:ln>
                                              <a:solidFill>
                                                <a:srgbClr val="000066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1800" i="1" dirty="0">
                                              <a:ln w="19050">
                                                <a:solidFill>
                                                  <a:schemeClr val="bg1"/>
                                                </a:solidFill>
                                              </a:ln>
                                              <a:solidFill>
                                                <a:srgbClr val="000066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sz="1800" i="1" dirty="0">
                                              <a:ln w="19050">
                                                <a:solidFill>
                                                  <a:schemeClr val="bg1"/>
                                                </a:solidFill>
                                              </a:ln>
                                              <a:solidFill>
                                                <a:srgbClr val="000066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𝜋</m:t>
                                          </m:r>
                                          <m:r>
                                            <a:rPr lang="en-US" sz="1800" i="1" dirty="0">
                                              <a:ln w="19050">
                                                <a:solidFill>
                                                  <a:schemeClr val="bg1"/>
                                                </a:solidFill>
                                              </a:ln>
                                              <a:solidFill>
                                                <a:srgbClr val="000066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num>
                                        <m:den>
                                          <m:r>
                                            <a:rPr lang="en-US" sz="1800" i="1" dirty="0">
                                              <a:ln w="19050">
                                                <a:solidFill>
                                                  <a:schemeClr val="bg1"/>
                                                </a:solidFill>
                                              </a:ln>
                                              <a:solidFill>
                                                <a:srgbClr val="000066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den>
                                      </m:f>
                                      <m:sSub>
                                        <m:sSubPr>
                                          <m:ctrlPr>
                                            <a:rPr lang="en-US" sz="1800" i="1" dirty="0">
                                              <a:ln w="19050">
                                                <a:solidFill>
                                                  <a:schemeClr val="bg1"/>
                                                </a:solidFill>
                                              </a:ln>
                                              <a:solidFill>
                                                <a:srgbClr val="000066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 dirty="0">
                                              <a:ln w="19050">
                                                <a:solidFill>
                                                  <a:schemeClr val="bg1"/>
                                                </a:solidFill>
                                              </a:ln>
                                              <a:solidFill>
                                                <a:srgbClr val="000066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𝜏</m:t>
                                          </m:r>
                                        </m:e>
                                        <m:sub>
                                          <m:r>
                                            <a:rPr lang="en-US" sz="1800" i="1" dirty="0">
                                              <a:ln w="19050">
                                                <a:solidFill>
                                                  <a:schemeClr val="bg1"/>
                                                </a:solidFill>
                                              </a:ln>
                                              <a:solidFill>
                                                <a:srgbClr val="000066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r>
                                    <a:rPr lang="en-US" sz="1800" i="1" dirty="0">
                                      <a:ln w="19050">
                                        <a:solidFill>
                                          <a:schemeClr val="bg1"/>
                                        </a:solidFill>
                                      </a:ln>
                                      <a:solidFill>
                                        <a:srgbClr val="000066"/>
                                      </a:solidFill>
                                      <a:latin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en-US" sz="1800" i="1" dirty="0">
                                          <a:ln w="19050">
                                            <a:solidFill>
                                              <a:schemeClr val="bg1"/>
                                            </a:solidFill>
                                          </a:ln>
                                          <a:solidFill>
                                            <a:srgbClr val="00006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800" i="1" dirty="0">
                                          <a:ln w="19050">
                                            <a:solidFill>
                                              <a:schemeClr val="bg1"/>
                                            </a:solidFill>
                                          </a:ln>
                                          <a:solidFill>
                                            <a:srgbClr val="00006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sz="1800" i="1" dirty="0">
                                          <a:ln w="19050">
                                            <a:solidFill>
                                              <a:schemeClr val="bg1"/>
                                            </a:solidFill>
                                          </a:ln>
                                          <a:solidFill>
                                            <a:srgbClr val="00006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f>
                                        <m:fPr>
                                          <m:ctrlPr>
                                            <a:rPr lang="en-US" sz="1800" i="1" dirty="0">
                                              <a:ln w="19050">
                                                <a:solidFill>
                                                  <a:schemeClr val="bg1"/>
                                                </a:solidFill>
                                              </a:ln>
                                              <a:solidFill>
                                                <a:srgbClr val="000066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1800" i="1" dirty="0">
                                              <a:ln w="19050">
                                                <a:solidFill>
                                                  <a:schemeClr val="bg1"/>
                                                </a:solidFill>
                                              </a:ln>
                                              <a:solidFill>
                                                <a:srgbClr val="000066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1800" i="1" dirty="0">
                                              <a:ln w="19050">
                                                <a:solidFill>
                                                  <a:schemeClr val="bg1"/>
                                                </a:solidFill>
                                              </a:ln>
                                              <a:solidFill>
                                                <a:srgbClr val="000066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sz="1800" i="1" dirty="0">
                                              <a:ln w="19050">
                                                <a:solidFill>
                                                  <a:schemeClr val="bg1"/>
                                                </a:solidFill>
                                              </a:ln>
                                              <a:solidFill>
                                                <a:srgbClr val="000066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𝜋</m:t>
                                          </m:r>
                                          <m:r>
                                            <a:rPr lang="en-US" sz="1800" i="1" dirty="0">
                                              <a:ln w="19050">
                                                <a:solidFill>
                                                  <a:schemeClr val="bg1"/>
                                                </a:solidFill>
                                              </a:ln>
                                              <a:solidFill>
                                                <a:srgbClr val="000066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num>
                                        <m:den>
                                          <m:r>
                                            <a:rPr lang="en-US" sz="1800" i="1" dirty="0">
                                              <a:ln w="19050">
                                                <a:solidFill>
                                                  <a:schemeClr val="bg1"/>
                                                </a:solidFill>
                                              </a:ln>
                                              <a:solidFill>
                                                <a:srgbClr val="000066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den>
                                      </m:f>
                                      <m:sSub>
                                        <m:sSubPr>
                                          <m:ctrlPr>
                                            <a:rPr lang="en-US" sz="1800" i="1" dirty="0" err="1">
                                              <a:ln w="19050">
                                                <a:solidFill>
                                                  <a:schemeClr val="bg1"/>
                                                </a:solidFill>
                                              </a:ln>
                                              <a:solidFill>
                                                <a:srgbClr val="000066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 dirty="0" err="1">
                                              <a:ln w="19050">
                                                <a:solidFill>
                                                  <a:schemeClr val="bg1"/>
                                                </a:solidFill>
                                              </a:ln>
                                              <a:solidFill>
                                                <a:srgbClr val="000066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𝜏</m:t>
                                          </m:r>
                                        </m:e>
                                        <m:sub>
                                          <m:r>
                                            <a:rPr lang="en-US" sz="1800" i="1" dirty="0" err="1">
                                              <a:ln w="19050">
                                                <a:solidFill>
                                                  <a:schemeClr val="bg1"/>
                                                </a:solidFill>
                                              </a:ln>
                                              <a:solidFill>
                                                <a:srgbClr val="000066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</m:sub>
                                      </m:sSub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he-IL" dirty="0">
                    <a:ln w="19050">
                      <a:solidFill>
                        <a:schemeClr val="bg1"/>
                      </a:solidFill>
                    </a:ln>
                    <a:solidFill>
                      <a:srgbClr val="000066"/>
                    </a:solidFill>
                  </a:endParaRPr>
                </a:p>
              </p:txBody>
            </p:sp>
          </mc:Choice>
          <mc:Fallback xmlns="">
            <p:sp>
              <p:nvSpPr>
                <p:cNvPr id="8" name="תיבת טקסט 5">
                  <a:extLst>
                    <a:ext uri="{FF2B5EF4-FFF2-40B4-BE49-F238E27FC236}">
                      <a16:creationId xmlns:a16="http://schemas.microsoft.com/office/drawing/2014/main" id="{54DAFB1C-9039-98BB-19BE-102AF343BF0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00521" y="3895664"/>
                  <a:ext cx="2346960" cy="1961371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" name="מחבר חץ ישר 29">
              <a:extLst>
                <a:ext uri="{FF2B5EF4-FFF2-40B4-BE49-F238E27FC236}">
                  <a16:creationId xmlns:a16="http://schemas.microsoft.com/office/drawing/2014/main" id="{91656CC7-0F3A-DF15-B46E-7602E76BE47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330840" y="3217823"/>
              <a:ext cx="791363" cy="680777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תיבת טקסט 15">
            <a:extLst>
              <a:ext uri="{FF2B5EF4-FFF2-40B4-BE49-F238E27FC236}">
                <a16:creationId xmlns:a16="http://schemas.microsoft.com/office/drawing/2014/main" id="{AB03BAD5-1346-6927-AA82-DBA84D935A7C}"/>
              </a:ext>
            </a:extLst>
          </p:cNvPr>
          <p:cNvSpPr txBox="1"/>
          <p:nvPr/>
        </p:nvSpPr>
        <p:spPr>
          <a:xfrm>
            <a:off x="2479040" y="132982"/>
            <a:ext cx="68173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57200">
              <a:defRPr/>
            </a:pPr>
            <a:r>
              <a:rPr lang="en-US" sz="3600" b="1" cap="all" dirty="0">
                <a:ln w="28575">
                  <a:solidFill>
                    <a:srgbClr val="000066"/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Custom model</a:t>
            </a:r>
            <a:endParaRPr lang="he-IL" sz="3600" b="1" cap="all" dirty="0">
              <a:ln w="28575">
                <a:solidFill>
                  <a:srgbClr val="000066"/>
                </a:solidFill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3640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תיבת טקסט 15">
            <a:extLst>
              <a:ext uri="{FF2B5EF4-FFF2-40B4-BE49-F238E27FC236}">
                <a16:creationId xmlns:a16="http://schemas.microsoft.com/office/drawing/2014/main" id="{5CBEDFDC-3C49-4E08-A53E-A412268626D4}"/>
              </a:ext>
            </a:extLst>
          </p:cNvPr>
          <p:cNvSpPr txBox="1"/>
          <p:nvPr/>
        </p:nvSpPr>
        <p:spPr>
          <a:xfrm>
            <a:off x="2479040" y="132982"/>
            <a:ext cx="68173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57200">
              <a:defRPr/>
            </a:pPr>
            <a:r>
              <a:rPr lang="en-US" sz="3600" b="1" cap="all" dirty="0">
                <a:ln w="28575">
                  <a:solidFill>
                    <a:srgbClr val="000066"/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Matrix Form</a:t>
            </a:r>
            <a:endParaRPr lang="he-IL" sz="3600" b="1" cap="all" dirty="0">
              <a:ln w="28575">
                <a:solidFill>
                  <a:srgbClr val="000066"/>
                </a:solidFill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4" name="קבוצה 3">
            <a:extLst>
              <a:ext uri="{FF2B5EF4-FFF2-40B4-BE49-F238E27FC236}">
                <a16:creationId xmlns:a16="http://schemas.microsoft.com/office/drawing/2014/main" id="{C44B1D0B-0DFE-4574-8AFD-20D841E27FF5}"/>
              </a:ext>
            </a:extLst>
          </p:cNvPr>
          <p:cNvGrpSpPr/>
          <p:nvPr/>
        </p:nvGrpSpPr>
        <p:grpSpPr>
          <a:xfrm>
            <a:off x="2942999" y="3831936"/>
            <a:ext cx="3188555" cy="1356819"/>
            <a:chOff x="3002537" y="2064527"/>
            <a:chExt cx="3358104" cy="135681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תיבת טקסט 4">
                  <a:extLst>
                    <a:ext uri="{FF2B5EF4-FFF2-40B4-BE49-F238E27FC236}">
                      <a16:creationId xmlns:a16="http://schemas.microsoft.com/office/drawing/2014/main" id="{06411CAA-3548-42AA-882E-265CA87F4CCF}"/>
                    </a:ext>
                  </a:extLst>
                </p:cNvPr>
                <p:cNvSpPr txBox="1"/>
                <p:nvPr/>
              </p:nvSpPr>
              <p:spPr>
                <a:xfrm>
                  <a:off x="3158344" y="2898126"/>
                  <a:ext cx="3034474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endChr m:val=""/>
                            <m:ctrlPr>
                              <a:rPr kumimoji="0" lang="en-US" sz="2800" b="0" i="1" u="none" strike="noStrike" kern="1200" cap="none" spc="0" normalizeH="0" baseline="0" noProof="0" dirty="0" smtClean="0">
                                <a:ln w="19050">
                                  <a:solidFill>
                                    <a:prstClr val="black"/>
                                  </a:solidFill>
                                </a:ln>
                                <a:solidFill>
                                  <a:srgbClr val="000066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r>
                              <a:rPr kumimoji="0" lang="en-US" sz="2800" b="0" i="1" u="none" strike="noStrike" kern="1200" cap="none" spc="0" normalizeH="0" baseline="0" noProof="0" dirty="0" smtClean="0">
                                <a:ln w="19050">
                                  <a:solidFill>
                                    <a:prstClr val="black"/>
                                  </a:solidFill>
                                </a:ln>
                                <a:solidFill>
                                  <a:srgbClr val="000066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𝑎</m:t>
                            </m:r>
                            <m:d>
                              <m:dPr>
                                <m:ctrlPr>
                                  <a:rPr kumimoji="0" lang="en-US" sz="2800" b="0" i="1" u="none" strike="noStrike" kern="1200" cap="none" spc="0" normalizeH="0" baseline="0" noProof="0" dirty="0" smtClean="0">
                                    <a:ln w="19050">
                                      <a:solidFill>
                                        <a:prstClr val="black"/>
                                      </a:solidFill>
                                    </a:ln>
                                    <a:solidFill>
                                      <a:srgbClr val="000066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kumimoji="0" lang="en-US" sz="2800" b="0" i="1" u="none" strike="noStrike" kern="1200" cap="none" spc="0" normalizeH="0" baseline="0" noProof="0" dirty="0" smtClean="0">
                                        <a:ln w="19050">
                                          <a:solidFill>
                                            <a:prstClr val="black"/>
                                          </a:solidFill>
                                        </a:ln>
                                        <a:solidFill>
                                          <a:srgbClr val="000066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2800" b="0" i="1" u="none" strike="noStrike" kern="1200" cap="none" spc="0" normalizeH="0" baseline="0" noProof="0" dirty="0" smtClean="0">
                                        <a:ln w="19050">
                                          <a:solidFill>
                                            <a:prstClr val="black"/>
                                          </a:solidFill>
                                        </a:ln>
                                        <a:solidFill>
                                          <a:srgbClr val="000066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kumimoji="0" lang="en-US" sz="2800" b="0" i="1" u="none" strike="noStrike" kern="1200" cap="none" spc="0" normalizeH="0" baseline="0" noProof="0" dirty="0" smtClean="0">
                                        <a:ln w="19050">
                                          <a:solidFill>
                                            <a:prstClr val="black"/>
                                          </a:solidFill>
                                        </a:ln>
                                        <a:solidFill>
                                          <a:srgbClr val="000066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kumimoji="0" lang="en-US" sz="2800" b="0" i="1" u="none" strike="noStrike" kern="1200" cap="none" spc="0" normalizeH="0" baseline="0" noProof="0" dirty="0" smtClean="0">
                                    <a:ln w="19050">
                                      <a:solidFill>
                                        <a:prstClr val="black"/>
                                      </a:solidFill>
                                    </a:ln>
                                    <a:solidFill>
                                      <a:srgbClr val="000066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</m:t>
                                </m:r>
                              </m:e>
                            </m:d>
                          </m:e>
                        </m:d>
                        <m:r>
                          <a:rPr kumimoji="0" lang="en-US" sz="2800" b="0" i="1" u="none" strike="noStrike" kern="1200" cap="none" spc="0" normalizeH="0" baseline="0" noProof="0" dirty="0" smtClean="0">
                            <a:ln w="19050">
                              <a:solidFill>
                                <a:prstClr val="black"/>
                              </a:solidFill>
                            </a:ln>
                            <a:solidFill>
                              <a:srgbClr val="000066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|…|</m:t>
                        </m:r>
                        <m:r>
                          <a:rPr kumimoji="0" lang="en-US" sz="2800" b="0" i="1" u="none" strike="noStrike" kern="1200" cap="none" spc="0" normalizeH="0" baseline="0" noProof="0" dirty="0" smtClean="0">
                            <a:ln w="19050">
                              <a:solidFill>
                                <a:prstClr val="black"/>
                              </a:solidFill>
                            </a:ln>
                            <a:solidFill>
                              <a:srgbClr val="000066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𝑎</m:t>
                        </m:r>
                        <m:r>
                          <a:rPr kumimoji="0" lang="en-US" sz="2800" b="0" i="1" u="none" strike="noStrike" kern="1200" cap="none" spc="0" normalizeH="0" baseline="0" noProof="0" dirty="0" smtClean="0">
                            <a:ln w="19050">
                              <a:solidFill>
                                <a:prstClr val="black"/>
                              </a:solidFill>
                            </a:ln>
                            <a:solidFill>
                              <a:srgbClr val="000066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(</m:t>
                        </m:r>
                        <m:r>
                          <a:rPr kumimoji="0" lang="en-US" sz="2800" b="0" i="1" u="none" strike="noStrike" kern="1200" cap="none" spc="0" normalizeH="0" baseline="0" noProof="0" dirty="0" smtClean="0">
                            <a:ln w="19050">
                              <a:solidFill>
                                <a:prstClr val="black"/>
                              </a:solidFill>
                            </a:ln>
                            <a:solidFill>
                              <a:srgbClr val="000066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𝜃</m:t>
                        </m:r>
                        <m:r>
                          <a:rPr kumimoji="0" lang="en-US" sz="2800" b="0" i="1" u="none" strike="noStrike" kern="1200" cap="none" spc="0" normalizeH="0" baseline="0" noProof="0" dirty="0" smtClean="0">
                            <a:ln w="19050">
                              <a:solidFill>
                                <a:prstClr val="black"/>
                              </a:solidFill>
                            </a:ln>
                            <a:solidFill>
                              <a:srgbClr val="000066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_</m:t>
                        </m:r>
                        <m:r>
                          <a:rPr kumimoji="0" lang="en-US" sz="2800" b="0" i="1" u="none" strike="noStrike" kern="1200" cap="none" spc="0" normalizeH="0" baseline="0" noProof="0" dirty="0" smtClean="0">
                            <a:ln w="19050">
                              <a:solidFill>
                                <a:prstClr val="black"/>
                              </a:solidFill>
                            </a:ln>
                            <a:solidFill>
                              <a:srgbClr val="000066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𝑀</m:t>
                        </m:r>
                        <m:r>
                          <a:rPr kumimoji="0" lang="en-US" sz="2800" b="0" i="1" u="none" strike="noStrike" kern="1200" cap="none" spc="0" normalizeH="0" baseline="0" noProof="0" dirty="0" smtClean="0">
                            <a:ln w="19050">
                              <a:solidFill>
                                <a:prstClr val="black"/>
                              </a:solidFill>
                            </a:ln>
                            <a:solidFill>
                              <a:srgbClr val="000066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 ))</m:t>
                        </m:r>
                      </m:oMath>
                    </m:oMathPara>
                  </a14:m>
                  <a:endParaRPr kumimoji="0" lang="he-IL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entury Gothic" panose="020B0502020202020204"/>
                    <a:ea typeface="+mn-ea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5" name="תיבת טקסט 4">
                  <a:extLst>
                    <a:ext uri="{FF2B5EF4-FFF2-40B4-BE49-F238E27FC236}">
                      <a16:creationId xmlns:a16="http://schemas.microsoft.com/office/drawing/2014/main" id="{06411CAA-3548-42AA-882E-265CA87F4CC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58344" y="2898126"/>
                  <a:ext cx="3034474" cy="523220"/>
                </a:xfrm>
                <a:prstGeom prst="rect">
                  <a:avLst/>
                </a:prstGeom>
                <a:blipFill>
                  <a:blip r:embed="rId4"/>
                  <a:stretch>
                    <a:fillRect r="-8879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תיבת טקסט 6">
              <a:extLst>
                <a:ext uri="{FF2B5EF4-FFF2-40B4-BE49-F238E27FC236}">
                  <a16:creationId xmlns:a16="http://schemas.microsoft.com/office/drawing/2014/main" id="{71B77E96-F5B6-44E5-BECA-B2841EA13E19}"/>
                </a:ext>
              </a:extLst>
            </p:cNvPr>
            <p:cNvSpPr txBox="1"/>
            <p:nvPr/>
          </p:nvSpPr>
          <p:spPr>
            <a:xfrm>
              <a:off x="3002537" y="2064527"/>
              <a:ext cx="3358104" cy="6229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1200" cap="none" spc="0" normalizeH="0" baseline="0" noProof="0" dirty="0">
                  <a:ln w="19050">
                    <a:solidFill>
                      <a:prstClr val="black"/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entury Gothic" panose="020B0502020202020204"/>
                  <a:ea typeface="+mn-ea"/>
                  <a:cs typeface="+mn-cs"/>
                </a:rPr>
                <a:t>Array response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תיבת טקסט 10">
                <a:extLst>
                  <a:ext uri="{FF2B5EF4-FFF2-40B4-BE49-F238E27FC236}">
                    <a16:creationId xmlns:a16="http://schemas.microsoft.com/office/drawing/2014/main" id="{FDA40CD1-87D5-4F2A-927B-DF6666C0F0D6}"/>
                  </a:ext>
                </a:extLst>
              </p:cNvPr>
              <p:cNvSpPr txBox="1"/>
              <p:nvPr/>
            </p:nvSpPr>
            <p:spPr>
              <a:xfrm>
                <a:off x="2479040" y="1377708"/>
                <a:ext cx="7018698" cy="13052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7200" b="0" i="1" u="none" strike="noStrike" kern="1200" cap="none" spc="0" normalizeH="0" baseline="0" noProof="0" smtClean="0">
                              <a:ln w="19050">
                                <a:solidFill>
                                  <a:prstClr val="black"/>
                                </a:solidFill>
                              </a:ln>
                              <a:solidFill>
                                <a:srgbClr val="00006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7200" b="0" i="1" u="none" strike="noStrike" kern="1200" cap="none" spc="0" normalizeH="0" baseline="0" noProof="0">
                              <a:ln w="19050">
                                <a:solidFill>
                                  <a:prstClr val="black"/>
                                </a:solidFill>
                              </a:ln>
                              <a:solidFill>
                                <a:srgbClr val="00006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𝑿</m:t>
                          </m:r>
                        </m:e>
                        <m:sub>
                          <m:r>
                            <a:rPr kumimoji="0" lang="en-US" sz="7200" b="0" i="1" u="none" strike="noStrike" kern="1200" cap="none" spc="0" normalizeH="0" baseline="0" noProof="0" smtClean="0">
                              <a:ln w="19050">
                                <a:solidFill>
                                  <a:prstClr val="black"/>
                                </a:solidFill>
                              </a:ln>
                              <a:solidFill>
                                <a:srgbClr val="00006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𝒋</m:t>
                          </m:r>
                        </m:sub>
                      </m:sSub>
                      <m:r>
                        <m:rPr>
                          <m:nor/>
                        </m:rPr>
                        <a:rPr kumimoji="0" lang="en-US" sz="7200" b="0" i="1" u="none" strike="noStrike" kern="1200" cap="none" spc="0" normalizeH="0" baseline="0" noProof="0" smtClean="0">
                          <a:ln w="19050">
                            <a:solidFill>
                              <a:prstClr val="black"/>
                            </a:solidFill>
                          </a:ln>
                          <a:solidFill>
                            <a:srgbClr val="000066"/>
                          </a:solidFill>
                          <a:effectLst/>
                          <a:uLnTx/>
                          <a:uFillTx/>
                          <a:latin typeface="Latex"/>
                          <a:ea typeface="+mn-ea"/>
                          <a:cs typeface="+mn-cs"/>
                        </a:rPr>
                        <m:t> =</m:t>
                      </m:r>
                      <m:r>
                        <m:rPr>
                          <m:nor/>
                        </m:rPr>
                        <a:rPr kumimoji="0" lang="en-US" sz="7200" b="0" i="1" u="none" strike="noStrike" kern="1200" cap="none" spc="0" normalizeH="0" baseline="0" noProof="0" dirty="0" smtClean="0">
                          <a:ln w="19050">
                            <a:solidFill>
                              <a:prstClr val="black"/>
                            </a:solidFill>
                          </a:ln>
                          <a:solidFill>
                            <a:srgbClr val="000066"/>
                          </a:solidFill>
                          <a:effectLst/>
                          <a:uLnTx/>
                          <a:uFillTx/>
                          <a:latin typeface="Latex"/>
                          <a:ea typeface="+mn-ea"/>
                          <a:cs typeface="+mn-cs"/>
                        </a:rPr>
                        <m:t>A</m:t>
                      </m:r>
                      <m:r>
                        <m:rPr>
                          <m:nor/>
                        </m:rPr>
                        <a:rPr kumimoji="0" lang="en-US" sz="7200" b="0" i="1" u="none" strike="noStrike" kern="1200" cap="none" spc="0" normalizeH="0" baseline="0" noProof="0" dirty="0" smtClean="0">
                          <a:ln w="19050">
                            <a:solidFill>
                              <a:prstClr val="black"/>
                            </a:solidFill>
                          </a:ln>
                          <a:solidFill>
                            <a:srgbClr val="000066"/>
                          </a:solidFill>
                          <a:effectLst/>
                          <a:uLnTx/>
                          <a:uFillTx/>
                          <a:latin typeface="Latex"/>
                          <a:ea typeface="+mn-ea"/>
                          <a:cs typeface="+mn-cs"/>
                        </a:rPr>
                        <m:t>(</m:t>
                      </m:r>
                      <m:r>
                        <a:rPr kumimoji="0" lang="en-US" sz="7200" b="0" i="1" u="none" strike="noStrike" kern="1200" cap="none" spc="0" normalizeH="0" baseline="0" noProof="0" smtClean="0">
                          <a:ln w="19050">
                            <a:solidFill>
                              <a:prstClr val="black"/>
                            </a:solidFill>
                          </a:ln>
                          <a:solidFill>
                            <a:srgbClr val="000066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𝜽</m:t>
                      </m:r>
                      <m:r>
                        <a:rPr kumimoji="0" lang="en-US" sz="7200" b="0" i="1" u="none" strike="noStrike" kern="1200" cap="none" spc="0" normalizeH="0" baseline="0" noProof="0" smtClean="0">
                          <a:ln w="19050">
                            <a:solidFill>
                              <a:prstClr val="black"/>
                            </a:solidFill>
                          </a:ln>
                          <a:solidFill>
                            <a:srgbClr val="000066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  <m:sSub>
                        <m:sSubPr>
                          <m:ctrlPr>
                            <a:rPr kumimoji="0" lang="en-US" sz="7200" b="0" i="1" u="none" strike="noStrike" kern="1200" cap="none" spc="0" normalizeH="0" baseline="0" noProof="0" smtClean="0">
                              <a:ln w="19050">
                                <a:solidFill>
                                  <a:prstClr val="black"/>
                                </a:solidFill>
                              </a:ln>
                              <a:solidFill>
                                <a:srgbClr val="00006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7200" b="0" i="1" u="none" strike="noStrike" kern="1200" cap="none" spc="0" normalizeH="0" baseline="0" noProof="0">
                              <a:ln w="19050">
                                <a:solidFill>
                                  <a:prstClr val="black"/>
                                </a:solidFill>
                              </a:ln>
                              <a:solidFill>
                                <a:srgbClr val="00006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𝑆</m:t>
                          </m:r>
                        </m:e>
                        <m:sub>
                          <m:r>
                            <a:rPr kumimoji="0" lang="en-US" sz="7200" b="0" i="1" u="none" strike="noStrike" kern="1200" cap="none" spc="0" normalizeH="0" baseline="0" noProof="0">
                              <a:ln w="19050">
                                <a:solidFill>
                                  <a:prstClr val="black"/>
                                </a:solidFill>
                              </a:ln>
                              <a:solidFill>
                                <a:srgbClr val="00006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𝑗</m:t>
                          </m:r>
                        </m:sub>
                      </m:sSub>
                      <m:r>
                        <a:rPr kumimoji="0" lang="en-US" sz="7200" b="0" i="1" u="none" strike="noStrike" kern="1200" cap="none" spc="0" normalizeH="0" baseline="0" noProof="0" smtClean="0">
                          <a:ln w="19050">
                            <a:solidFill>
                              <a:prstClr val="black"/>
                            </a:solidFill>
                          </a:ln>
                          <a:solidFill>
                            <a:srgbClr val="000066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sSub>
                        <m:sSubPr>
                          <m:ctrlPr>
                            <a:rPr kumimoji="0" lang="en-US" sz="7200" b="0" i="1" u="none" strike="noStrike" kern="1200" cap="none" spc="0" normalizeH="0" baseline="0" noProof="0" smtClean="0">
                              <a:ln w="19050">
                                <a:solidFill>
                                  <a:prstClr val="black"/>
                                </a:solidFill>
                              </a:ln>
                              <a:solidFill>
                                <a:srgbClr val="00006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7200" b="0" i="1" u="none" strike="noStrike" kern="1200" cap="none" spc="0" normalizeH="0" baseline="0" noProof="0">
                              <a:ln w="19050">
                                <a:solidFill>
                                  <a:prstClr val="black"/>
                                </a:solidFill>
                              </a:ln>
                              <a:solidFill>
                                <a:srgbClr val="00006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𝑉</m:t>
                          </m:r>
                        </m:e>
                        <m:sub>
                          <m:r>
                            <a:rPr kumimoji="0" lang="en-US" sz="7200" b="0" i="1" u="none" strike="noStrike" kern="1200" cap="none" spc="0" normalizeH="0" baseline="0" noProof="0">
                              <a:ln w="19050">
                                <a:solidFill>
                                  <a:prstClr val="black"/>
                                </a:solidFill>
                              </a:ln>
                              <a:solidFill>
                                <a:srgbClr val="00006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kumimoji="0" lang="he-IL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1" name="תיבת טקסט 10">
                <a:extLst>
                  <a:ext uri="{FF2B5EF4-FFF2-40B4-BE49-F238E27FC236}">
                    <a16:creationId xmlns:a16="http://schemas.microsoft.com/office/drawing/2014/main" id="{FDA40CD1-87D5-4F2A-927B-DF6666C0F0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9040" y="1377708"/>
                <a:ext cx="7018698" cy="130522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קבוצה 12">
            <a:extLst>
              <a:ext uri="{FF2B5EF4-FFF2-40B4-BE49-F238E27FC236}">
                <a16:creationId xmlns:a16="http://schemas.microsoft.com/office/drawing/2014/main" id="{7CB3B1D7-3DFC-4322-A054-9FC2839E7432}"/>
              </a:ext>
            </a:extLst>
          </p:cNvPr>
          <p:cNvGrpSpPr/>
          <p:nvPr/>
        </p:nvGrpSpPr>
        <p:grpSpPr>
          <a:xfrm>
            <a:off x="6163722" y="3845412"/>
            <a:ext cx="2881265" cy="1893492"/>
            <a:chOff x="5866206" y="2694445"/>
            <a:chExt cx="2881265" cy="189349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תיבת טקסט 11">
                  <a:extLst>
                    <a:ext uri="{FF2B5EF4-FFF2-40B4-BE49-F238E27FC236}">
                      <a16:creationId xmlns:a16="http://schemas.microsoft.com/office/drawing/2014/main" id="{464CE123-0EE1-44EF-85E6-5FB752592069}"/>
                    </a:ext>
                  </a:extLst>
                </p:cNvPr>
                <p:cNvSpPr txBox="1"/>
                <p:nvPr/>
              </p:nvSpPr>
              <p:spPr>
                <a:xfrm>
                  <a:off x="5866206" y="3306561"/>
                  <a:ext cx="2881265" cy="1281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kumimoji="0" lang="en-US" sz="2400" b="0" i="1" u="none" strike="noStrike" kern="1200" cap="none" spc="0" normalizeH="0" baseline="0" noProof="0" dirty="0" smtClean="0">
                                <a:ln w="19050">
                                  <a:solidFill>
                                    <a:prstClr val="black"/>
                                  </a:solidFill>
                                </a:ln>
                                <a:solidFill>
                                  <a:srgbClr val="000066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kumimoji="0" lang="en-US" sz="2400" b="0" i="1" u="none" strike="noStrike" kern="1200" cap="none" spc="0" normalizeH="0" baseline="0" noProof="0" dirty="0" smtClean="0">
                                    <a:ln w="19050">
                                      <a:solidFill>
                                        <a:prstClr val="black"/>
                                      </a:solidFill>
                                    </a:ln>
                                    <a:solidFill>
                                      <a:srgbClr val="000066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kumimoji="0" lang="en-US" sz="2400" b="0" i="1" u="none" strike="noStrike" kern="1200" cap="none" spc="0" normalizeH="0" baseline="0" noProof="0" dirty="0" smtClean="0">
                                          <a:ln w="19050">
                                            <a:solidFill>
                                              <a:prstClr val="black"/>
                                            </a:solidFill>
                                          </a:ln>
                                          <a:solidFill>
                                            <a:srgbClr val="000066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sz="2400" b="0" i="1" u="none" strike="noStrike" kern="1200" cap="none" spc="0" normalizeH="0" baseline="0" noProof="0" dirty="0" smtClean="0">
                                          <a:ln w="19050">
                                            <a:solidFill>
                                              <a:prstClr val="black"/>
                                            </a:solidFill>
                                          </a:ln>
                                          <a:solidFill>
                                            <a:srgbClr val="000066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kumimoji="0" lang="en-US" sz="2400" b="0" i="1" u="none" strike="noStrike" kern="1200" cap="none" spc="0" normalizeH="0" baseline="0" noProof="0" dirty="0" smtClean="0">
                                          <a:ln w="19050">
                                            <a:solidFill>
                                              <a:prstClr val="black"/>
                                            </a:solidFill>
                                          </a:ln>
                                          <a:solidFill>
                                            <a:srgbClr val="000066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1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kumimoji="0" lang="en-US" sz="2400" b="0" i="1" u="none" strike="noStrike" kern="1200" cap="none" spc="0" normalizeH="0" baseline="0" noProof="0" dirty="0" smtClean="0">
                                          <a:ln w="19050">
                                            <a:solidFill>
                                              <a:prstClr val="black"/>
                                            </a:solidFill>
                                          </a:ln>
                                          <a:solidFill>
                                            <a:srgbClr val="000066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0" lang="en-US" sz="2400" b="0" i="1" u="none" strike="noStrike" kern="1200" cap="none" spc="0" normalizeH="0" baseline="0" noProof="0" dirty="0" smtClean="0">
                                          <a:ln w="19050">
                                            <a:solidFill>
                                              <a:prstClr val="black"/>
                                            </a:solidFill>
                                          </a:ln>
                                          <a:solidFill>
                                            <a:srgbClr val="000066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𝑗</m:t>
                                      </m:r>
                                    </m:e>
                                  </m:d>
                                </m:e>
                              </m:mr>
                              <m:mr>
                                <m:e>
                                  <m:r>
                                    <a:rPr kumimoji="0" lang="en-US" sz="2400" b="0" i="1" u="none" strike="noStrike" kern="1200" cap="none" spc="0" normalizeH="0" baseline="0" noProof="0" dirty="0" smtClean="0">
                                      <a:ln w="19050">
                                        <a:solidFill>
                                          <a:prstClr val="black"/>
                                        </a:solidFill>
                                      </a:ln>
                                      <a:solidFill>
                                        <a:srgbClr val="000066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⋮</m:t>
                                  </m:r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kumimoji="0" lang="en-US" sz="2400" b="0" i="1" u="none" strike="noStrike" kern="1200" cap="none" spc="0" normalizeH="0" baseline="0" noProof="0" dirty="0" smtClean="0">
                                          <a:ln w="19050">
                                            <a:solidFill>
                                              <a:prstClr val="black"/>
                                            </a:solidFill>
                                          </a:ln>
                                          <a:solidFill>
                                            <a:srgbClr val="000066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sz="2400" b="0" i="1" u="none" strike="noStrike" kern="1200" cap="none" spc="0" normalizeH="0" baseline="0" noProof="0" dirty="0" smtClean="0">
                                          <a:ln w="19050">
                                            <a:solidFill>
                                              <a:prstClr val="black"/>
                                            </a:solidFill>
                                          </a:ln>
                                          <a:solidFill>
                                            <a:srgbClr val="000066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kumimoji="0" lang="en-US" sz="2400" b="0" i="1" u="none" strike="noStrike" kern="1200" cap="none" spc="0" normalizeH="0" baseline="0" noProof="0" dirty="0" smtClean="0">
                                          <a:ln w="19050">
                                            <a:solidFill>
                                              <a:prstClr val="black"/>
                                            </a:solidFill>
                                          </a:ln>
                                          <a:solidFill>
                                            <a:srgbClr val="000066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𝑀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kumimoji="0" lang="en-US" sz="2400" b="0" i="1" u="none" strike="noStrike" kern="1200" cap="none" spc="0" normalizeH="0" baseline="0" noProof="0" dirty="0" smtClean="0">
                                          <a:ln w="19050">
                                            <a:solidFill>
                                              <a:prstClr val="black"/>
                                            </a:solidFill>
                                          </a:ln>
                                          <a:solidFill>
                                            <a:srgbClr val="000066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0" lang="en-US" sz="2400" b="0" i="1" u="none" strike="noStrike" kern="1200" cap="none" spc="0" normalizeH="0" baseline="0" noProof="0" dirty="0" smtClean="0">
                                          <a:ln w="19050">
                                            <a:solidFill>
                                              <a:prstClr val="black"/>
                                            </a:solidFill>
                                          </a:ln>
                                          <a:solidFill>
                                            <a:srgbClr val="000066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𝑗</m:t>
                                      </m:r>
                                    </m:e>
                                  </m:d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kumimoji="0" lang="he-IL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entury Gothic" panose="020B0502020202020204"/>
                    <a:ea typeface="+mn-ea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12" name="תיבת טקסט 11">
                  <a:extLst>
                    <a:ext uri="{FF2B5EF4-FFF2-40B4-BE49-F238E27FC236}">
                      <a16:creationId xmlns:a16="http://schemas.microsoft.com/office/drawing/2014/main" id="{464CE123-0EE1-44EF-85E6-5FB75259206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66206" y="3306561"/>
                  <a:ext cx="2881265" cy="1281376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תיבת טקסט 13">
              <a:extLst>
                <a:ext uri="{FF2B5EF4-FFF2-40B4-BE49-F238E27FC236}">
                  <a16:creationId xmlns:a16="http://schemas.microsoft.com/office/drawing/2014/main" id="{CD31B1E0-4FA4-4541-A5B2-8B1B25D2BF12}"/>
                </a:ext>
              </a:extLst>
            </p:cNvPr>
            <p:cNvSpPr txBox="1"/>
            <p:nvPr/>
          </p:nvSpPr>
          <p:spPr>
            <a:xfrm>
              <a:off x="5897585" y="2694445"/>
              <a:ext cx="2702453" cy="6229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1200" cap="none" spc="0" normalizeH="0" baseline="0" noProof="0" dirty="0">
                  <a:ln w="19050">
                    <a:solidFill>
                      <a:prstClr val="black"/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entury Gothic" panose="020B0502020202020204"/>
                  <a:ea typeface="+mn-ea"/>
                  <a:cs typeface="+mn-cs"/>
                </a:rPr>
                <a:t>Source Signals</a:t>
              </a:r>
            </a:p>
          </p:txBody>
        </p:sp>
      </p:grpSp>
      <p:grpSp>
        <p:nvGrpSpPr>
          <p:cNvPr id="20" name="קבוצה 19">
            <a:extLst>
              <a:ext uri="{FF2B5EF4-FFF2-40B4-BE49-F238E27FC236}">
                <a16:creationId xmlns:a16="http://schemas.microsoft.com/office/drawing/2014/main" id="{9F43E2FC-53F2-4F1E-B6C8-9B976CFC7FF6}"/>
              </a:ext>
            </a:extLst>
          </p:cNvPr>
          <p:cNvGrpSpPr/>
          <p:nvPr/>
        </p:nvGrpSpPr>
        <p:grpSpPr>
          <a:xfrm>
            <a:off x="9204152" y="3613008"/>
            <a:ext cx="2279585" cy="1835754"/>
            <a:chOff x="7429598" y="2476641"/>
            <a:chExt cx="2279585" cy="183575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תיבת טקסט 16">
                  <a:extLst>
                    <a:ext uri="{FF2B5EF4-FFF2-40B4-BE49-F238E27FC236}">
                      <a16:creationId xmlns:a16="http://schemas.microsoft.com/office/drawing/2014/main" id="{37737640-9AB1-4132-A01B-16F00AAEBD3C}"/>
                    </a:ext>
                  </a:extLst>
                </p:cNvPr>
                <p:cNvSpPr txBox="1"/>
                <p:nvPr/>
              </p:nvSpPr>
              <p:spPr>
                <a:xfrm>
                  <a:off x="7899148" y="3031019"/>
                  <a:ext cx="1253905" cy="1281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kumimoji="0" lang="en-US" sz="2400" b="0" i="1" u="none" strike="noStrike" kern="1200" cap="none" spc="0" normalizeH="0" baseline="0" noProof="0" dirty="0" smtClean="0">
                                <a:ln w="19050">
                                  <a:solidFill>
                                    <a:prstClr val="black"/>
                                  </a:solidFill>
                                </a:ln>
                                <a:solidFill>
                                  <a:srgbClr val="000066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kumimoji="0" lang="en-US" sz="2400" b="0" i="1" u="none" strike="noStrike" kern="1200" cap="none" spc="0" normalizeH="0" baseline="0" noProof="0" dirty="0" smtClean="0">
                                    <a:ln w="19050">
                                      <a:solidFill>
                                        <a:prstClr val="black"/>
                                      </a:solidFill>
                                    </a:ln>
                                    <a:solidFill>
                                      <a:srgbClr val="000066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kumimoji="0" lang="en-US" sz="2400" b="0" i="1" u="none" strike="noStrike" kern="1200" cap="none" spc="0" normalizeH="0" baseline="0" noProof="0" dirty="0" smtClean="0">
                                          <a:ln w="19050">
                                            <a:solidFill>
                                              <a:prstClr val="black"/>
                                            </a:solidFill>
                                          </a:ln>
                                          <a:solidFill>
                                            <a:srgbClr val="000066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sz="2400" b="0" i="1" u="none" strike="noStrike" kern="1200" cap="none" spc="0" normalizeH="0" baseline="0" noProof="0" dirty="0" smtClean="0">
                                          <a:ln w="19050">
                                            <a:solidFill>
                                              <a:prstClr val="black"/>
                                            </a:solidFill>
                                          </a:ln>
                                          <a:solidFill>
                                            <a:srgbClr val="000066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𝒗</m:t>
                                      </m:r>
                                    </m:e>
                                    <m:sub>
                                      <m:r>
                                        <a:rPr kumimoji="0" lang="en-US" sz="2400" b="0" i="1" u="none" strike="noStrike" kern="1200" cap="none" spc="0" normalizeH="0" baseline="0" noProof="0" dirty="0" smtClean="0">
                                          <a:ln w="19050">
                                            <a:solidFill>
                                              <a:prstClr val="black"/>
                                            </a:solidFill>
                                          </a:ln>
                                          <a:solidFill>
                                            <a:srgbClr val="000066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𝟏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kumimoji="0" lang="en-US" sz="2400" b="0" i="1" u="none" strike="noStrike" kern="1200" cap="none" spc="0" normalizeH="0" baseline="0" noProof="0" dirty="0" smtClean="0">
                                          <a:ln w="19050">
                                            <a:solidFill>
                                              <a:prstClr val="black"/>
                                            </a:solidFill>
                                          </a:ln>
                                          <a:solidFill>
                                            <a:srgbClr val="000066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0" lang="en-US" sz="2400" b="0" i="1" u="none" strike="noStrike" kern="1200" cap="none" spc="0" normalizeH="0" baseline="0" noProof="0" dirty="0" smtClean="0">
                                          <a:ln w="19050">
                                            <a:solidFill>
                                              <a:prstClr val="black"/>
                                            </a:solidFill>
                                          </a:ln>
                                          <a:solidFill>
                                            <a:srgbClr val="000066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𝑗</m:t>
                                      </m:r>
                                    </m:e>
                                  </m:d>
                                </m:e>
                              </m:mr>
                              <m:mr>
                                <m:e>
                                  <m:r>
                                    <a:rPr kumimoji="0" lang="en-US" sz="2400" b="0" i="1" u="none" strike="noStrike" kern="1200" cap="none" spc="0" normalizeH="0" baseline="0" noProof="0" dirty="0" smtClean="0">
                                      <a:ln w="19050">
                                        <a:solidFill>
                                          <a:prstClr val="black"/>
                                        </a:solidFill>
                                      </a:ln>
                                      <a:solidFill>
                                        <a:srgbClr val="000066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⋮</m:t>
                                  </m:r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kumimoji="0" lang="en-US" sz="2400" b="0" i="1" u="none" strike="noStrike" kern="1200" cap="none" spc="0" normalizeH="0" baseline="0" noProof="0" dirty="0" smtClean="0">
                                          <a:ln w="19050">
                                            <a:solidFill>
                                              <a:prstClr val="black"/>
                                            </a:solidFill>
                                          </a:ln>
                                          <a:solidFill>
                                            <a:srgbClr val="000066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sz="2400" b="0" i="1" u="none" strike="noStrike" kern="1200" cap="none" spc="0" normalizeH="0" baseline="0" noProof="0" dirty="0" smtClean="0">
                                          <a:ln w="19050">
                                            <a:solidFill>
                                              <a:prstClr val="black"/>
                                            </a:solidFill>
                                          </a:ln>
                                          <a:solidFill>
                                            <a:srgbClr val="000066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𝒗</m:t>
                                      </m:r>
                                    </m:e>
                                    <m:sub>
                                      <m:r>
                                        <a:rPr kumimoji="0" lang="en-US" sz="2400" b="0" i="1" u="none" strike="noStrike" kern="1200" cap="none" spc="0" normalizeH="0" baseline="0" noProof="0" dirty="0" smtClean="0">
                                          <a:ln w="19050">
                                            <a:solidFill>
                                              <a:prstClr val="black"/>
                                            </a:solidFill>
                                          </a:ln>
                                          <a:solidFill>
                                            <a:srgbClr val="000066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𝑵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kumimoji="0" lang="en-US" sz="2400" b="0" i="1" u="none" strike="noStrike" kern="1200" cap="none" spc="0" normalizeH="0" baseline="0" noProof="0" dirty="0" smtClean="0">
                                          <a:ln w="19050">
                                            <a:solidFill>
                                              <a:prstClr val="black"/>
                                            </a:solidFill>
                                          </a:ln>
                                          <a:solidFill>
                                            <a:srgbClr val="000066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0" lang="en-US" sz="2400" b="0" i="1" u="none" strike="noStrike" kern="1200" cap="none" spc="0" normalizeH="0" baseline="0" noProof="0" dirty="0" smtClean="0">
                                          <a:ln w="19050">
                                            <a:solidFill>
                                              <a:prstClr val="black"/>
                                            </a:solidFill>
                                          </a:ln>
                                          <a:solidFill>
                                            <a:srgbClr val="000066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𝑗</m:t>
                                      </m:r>
                                    </m:e>
                                  </m:d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kumimoji="0" lang="he-IL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entury Gothic" panose="020B0502020202020204"/>
                    <a:ea typeface="+mn-ea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17" name="תיבת טקסט 16">
                  <a:extLst>
                    <a:ext uri="{FF2B5EF4-FFF2-40B4-BE49-F238E27FC236}">
                      <a16:creationId xmlns:a16="http://schemas.microsoft.com/office/drawing/2014/main" id="{37737640-9AB1-4132-A01B-16F00AAEBD3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99148" y="3031019"/>
                  <a:ext cx="1253905" cy="1281376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תיבת טקסט 18">
              <a:extLst>
                <a:ext uri="{FF2B5EF4-FFF2-40B4-BE49-F238E27FC236}">
                  <a16:creationId xmlns:a16="http://schemas.microsoft.com/office/drawing/2014/main" id="{FFAAC7F7-75BB-4A3A-9C3B-8DCCF2A5C252}"/>
                </a:ext>
              </a:extLst>
            </p:cNvPr>
            <p:cNvSpPr txBox="1"/>
            <p:nvPr/>
          </p:nvSpPr>
          <p:spPr>
            <a:xfrm>
              <a:off x="7429598" y="2476641"/>
              <a:ext cx="2279585" cy="6258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1200" cap="none" spc="0" normalizeH="0" baseline="0" noProof="0" dirty="0">
                  <a:ln w="19050">
                    <a:solidFill>
                      <a:prstClr val="black"/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entury Gothic" panose="020B0502020202020204"/>
                  <a:ea typeface="+mn-ea"/>
                  <a:cs typeface="+mn-cs"/>
                </a:rPr>
                <a:t>Array Noise</a:t>
              </a:r>
              <a:endParaRPr kumimoji="0" lang="he-IL" sz="2800" b="1" i="0" u="none" strike="noStrike" kern="1200" cap="none" spc="0" normalizeH="0" baseline="0" noProof="0" dirty="0">
                <a:ln w="19050">
                  <a:solidFill>
                    <a:prstClr val="black"/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Arial" panose="020B0604020202020204" pitchFamily="34" charset="0"/>
              </a:endParaRPr>
            </a:p>
          </p:txBody>
        </p:sp>
      </p:grpSp>
      <p:grpSp>
        <p:nvGrpSpPr>
          <p:cNvPr id="27" name="קבוצה 26">
            <a:extLst>
              <a:ext uri="{FF2B5EF4-FFF2-40B4-BE49-F238E27FC236}">
                <a16:creationId xmlns:a16="http://schemas.microsoft.com/office/drawing/2014/main" id="{CD5B95D4-D6EB-429D-9A6D-D445A6CEB0F0}"/>
              </a:ext>
            </a:extLst>
          </p:cNvPr>
          <p:cNvGrpSpPr/>
          <p:nvPr/>
        </p:nvGrpSpPr>
        <p:grpSpPr>
          <a:xfrm>
            <a:off x="127937" y="3514296"/>
            <a:ext cx="2702453" cy="2420139"/>
            <a:chOff x="217984" y="2114660"/>
            <a:chExt cx="2702453" cy="242013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תיבת טקסט 23">
                  <a:extLst>
                    <a:ext uri="{FF2B5EF4-FFF2-40B4-BE49-F238E27FC236}">
                      <a16:creationId xmlns:a16="http://schemas.microsoft.com/office/drawing/2014/main" id="{AAD60816-E57F-4C2F-BD3D-17FE44894370}"/>
                    </a:ext>
                  </a:extLst>
                </p:cNvPr>
                <p:cNvSpPr txBox="1"/>
                <p:nvPr/>
              </p:nvSpPr>
              <p:spPr>
                <a:xfrm>
                  <a:off x="592016" y="3055291"/>
                  <a:ext cx="1079625" cy="147950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kumimoji="0" lang="en-US" sz="2800" b="0" i="1" u="none" strike="noStrike" kern="1200" cap="none" spc="0" normalizeH="0" baseline="0" noProof="0" dirty="0" smtClean="0">
                                <a:ln w="19050">
                                  <a:solidFill>
                                    <a:prstClr val="black"/>
                                  </a:solidFill>
                                </a:ln>
                                <a:solidFill>
                                  <a:srgbClr val="000066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kumimoji="0" lang="en-US" sz="2800" b="0" i="1" u="none" strike="noStrike" kern="1200" cap="none" spc="0" normalizeH="0" baseline="0" noProof="0" dirty="0" smtClean="0">
                                    <a:ln w="19050">
                                      <a:solidFill>
                                        <a:prstClr val="black"/>
                                      </a:solidFill>
                                    </a:ln>
                                    <a:solidFill>
                                      <a:srgbClr val="000066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kumimoji="0" lang="en-US" sz="2800" b="0" i="1" u="none" strike="noStrike" kern="1200" cap="none" spc="0" normalizeH="0" baseline="0" noProof="0" dirty="0" smtClean="0">
                                          <a:ln w="19050">
                                            <a:solidFill>
                                              <a:prstClr val="black"/>
                                            </a:solidFill>
                                          </a:ln>
                                          <a:solidFill>
                                            <a:srgbClr val="000066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sz="2800" b="0" i="1" u="none" strike="noStrike" kern="1200" cap="none" spc="0" normalizeH="0" baseline="0" noProof="0" dirty="0" smtClean="0">
                                          <a:ln w="19050">
                                            <a:solidFill>
                                              <a:prstClr val="black"/>
                                            </a:solidFill>
                                          </a:ln>
                                          <a:solidFill>
                                            <a:srgbClr val="000066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0" lang="en-US" sz="2800" b="0" i="1" u="none" strike="noStrike" kern="1200" cap="none" spc="0" normalizeH="0" baseline="0" noProof="0" dirty="0" smtClean="0">
                                          <a:ln w="19050">
                                            <a:solidFill>
                                              <a:prstClr val="black"/>
                                            </a:solidFill>
                                          </a:ln>
                                          <a:solidFill>
                                            <a:srgbClr val="000066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𝟏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kumimoji="0" lang="en-US" sz="2800" b="0" i="1" u="none" strike="noStrike" kern="1200" cap="none" spc="0" normalizeH="0" baseline="0" noProof="0" dirty="0" smtClean="0">
                                          <a:ln w="19050">
                                            <a:solidFill>
                                              <a:prstClr val="black"/>
                                            </a:solidFill>
                                          </a:ln>
                                          <a:solidFill>
                                            <a:srgbClr val="000066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0" lang="en-US" sz="2800" b="0" i="1" u="none" strike="noStrike" kern="1200" cap="none" spc="0" normalizeH="0" baseline="0" noProof="0" dirty="0" smtClean="0">
                                          <a:ln w="19050">
                                            <a:solidFill>
                                              <a:prstClr val="black"/>
                                            </a:solidFill>
                                          </a:ln>
                                          <a:solidFill>
                                            <a:srgbClr val="000066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𝑗</m:t>
                                      </m:r>
                                    </m:e>
                                  </m:d>
                                </m:e>
                              </m:mr>
                              <m:mr>
                                <m:e>
                                  <m:r>
                                    <a:rPr kumimoji="0" lang="en-US" sz="2800" b="0" i="1" u="none" strike="noStrike" kern="1200" cap="none" spc="0" normalizeH="0" baseline="0" noProof="0" dirty="0" smtClean="0">
                                      <a:ln w="19050">
                                        <a:solidFill>
                                          <a:prstClr val="black"/>
                                        </a:solidFill>
                                      </a:ln>
                                      <a:solidFill>
                                        <a:srgbClr val="000066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⋮</m:t>
                                  </m:r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kumimoji="0" lang="en-US" sz="2800" b="0" i="1" u="none" strike="noStrike" kern="1200" cap="none" spc="0" normalizeH="0" baseline="0" noProof="0" dirty="0" smtClean="0">
                                          <a:ln w="19050">
                                            <a:solidFill>
                                              <a:prstClr val="black"/>
                                            </a:solidFill>
                                          </a:ln>
                                          <a:solidFill>
                                            <a:srgbClr val="000066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sz="2800" b="0" i="1" u="none" strike="noStrike" kern="1200" cap="none" spc="0" normalizeH="0" baseline="0" noProof="0" dirty="0" smtClean="0">
                                          <a:ln w="19050">
                                            <a:solidFill>
                                              <a:prstClr val="black"/>
                                            </a:solidFill>
                                          </a:ln>
                                          <a:solidFill>
                                            <a:srgbClr val="000066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0" lang="en-US" sz="2800" b="0" i="1" u="none" strike="noStrike" kern="1200" cap="none" spc="0" normalizeH="0" baseline="0" noProof="0" dirty="0" smtClean="0">
                                          <a:ln w="19050">
                                            <a:solidFill>
                                              <a:prstClr val="black"/>
                                            </a:solidFill>
                                          </a:ln>
                                          <a:solidFill>
                                            <a:srgbClr val="000066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𝑵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kumimoji="0" lang="en-US" sz="2800" b="0" i="1" u="none" strike="noStrike" kern="1200" cap="none" spc="0" normalizeH="0" baseline="0" noProof="0" dirty="0" smtClean="0">
                                          <a:ln w="19050">
                                            <a:solidFill>
                                              <a:prstClr val="black"/>
                                            </a:solidFill>
                                          </a:ln>
                                          <a:solidFill>
                                            <a:srgbClr val="000066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0" lang="en-US" sz="2800" b="0" i="1" u="none" strike="noStrike" kern="1200" cap="none" spc="0" normalizeH="0" baseline="0" noProof="0" dirty="0" smtClean="0">
                                          <a:ln w="19050">
                                            <a:solidFill>
                                              <a:prstClr val="black"/>
                                            </a:solidFill>
                                          </a:ln>
                                          <a:solidFill>
                                            <a:srgbClr val="000066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𝑗</m:t>
                                      </m:r>
                                    </m:e>
                                  </m:d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kumimoji="0" lang="he-IL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entury Gothic" panose="020B0502020202020204"/>
                    <a:ea typeface="+mn-ea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24" name="תיבת טקסט 23">
                  <a:extLst>
                    <a:ext uri="{FF2B5EF4-FFF2-40B4-BE49-F238E27FC236}">
                      <a16:creationId xmlns:a16="http://schemas.microsoft.com/office/drawing/2014/main" id="{AAD60816-E57F-4C2F-BD3D-17FE448943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2016" y="3055291"/>
                  <a:ext cx="1079625" cy="1479508"/>
                </a:xfrm>
                <a:prstGeom prst="rect">
                  <a:avLst/>
                </a:prstGeom>
                <a:blipFill>
                  <a:blip r:embed="rId8"/>
                  <a:stretch>
                    <a:fillRect r="-28249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6" name="תיבת טקסט 25">
              <a:extLst>
                <a:ext uri="{FF2B5EF4-FFF2-40B4-BE49-F238E27FC236}">
                  <a16:creationId xmlns:a16="http://schemas.microsoft.com/office/drawing/2014/main" id="{3A40BACD-C9EA-4DDF-A96D-C25B372B3E12}"/>
                </a:ext>
              </a:extLst>
            </p:cNvPr>
            <p:cNvSpPr txBox="1"/>
            <p:nvPr/>
          </p:nvSpPr>
          <p:spPr>
            <a:xfrm>
              <a:off x="217984" y="2114660"/>
              <a:ext cx="2702453" cy="9541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1200" cap="none" spc="0" normalizeH="0" baseline="0" noProof="0" dirty="0">
                  <a:ln w="19050">
                    <a:solidFill>
                      <a:prstClr val="black"/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entury Gothic" panose="020B0502020202020204"/>
                  <a:ea typeface="+mn-ea"/>
                  <a:cs typeface="+mn-cs"/>
                </a:rPr>
                <a:t>Array</a:t>
              </a:r>
              <a:br>
                <a:rPr kumimoji="0" lang="en-US" sz="2800" b="1" i="0" u="none" strike="noStrike" kern="1200" cap="none" spc="0" normalizeH="0" baseline="0" noProof="0" dirty="0">
                  <a:ln w="19050">
                    <a:solidFill>
                      <a:prstClr val="black"/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entury Gothic" panose="020B0502020202020204"/>
                  <a:ea typeface="+mn-ea"/>
                  <a:cs typeface="+mn-cs"/>
                </a:rPr>
              </a:br>
              <a:r>
                <a:rPr kumimoji="0" lang="en-US" sz="2800" b="1" i="0" u="none" strike="noStrike" kern="1200" cap="none" spc="0" normalizeH="0" baseline="0" noProof="0" dirty="0">
                  <a:ln w="19050">
                    <a:solidFill>
                      <a:prstClr val="black"/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entury Gothic" panose="020B0502020202020204"/>
                  <a:ea typeface="+mn-ea"/>
                  <a:cs typeface="+mn-cs"/>
                </a:rPr>
                <a:t>Observations</a:t>
              </a:r>
            </a:p>
          </p:txBody>
        </p:sp>
      </p:grpSp>
      <p:cxnSp>
        <p:nvCxnSpPr>
          <p:cNvPr id="30" name="מחבר חץ ישר 29">
            <a:extLst>
              <a:ext uri="{FF2B5EF4-FFF2-40B4-BE49-F238E27FC236}">
                <a16:creationId xmlns:a16="http://schemas.microsoft.com/office/drawing/2014/main" id="{2752CE86-D7DD-4FF3-AD1F-34A41DE4748A}"/>
              </a:ext>
            </a:extLst>
          </p:cNvPr>
          <p:cNvCxnSpPr>
            <a:cxnSpLocks/>
          </p:cNvCxnSpPr>
          <p:nvPr/>
        </p:nvCxnSpPr>
        <p:spPr>
          <a:xfrm flipH="1">
            <a:off x="4597032" y="2723866"/>
            <a:ext cx="493686" cy="113669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מחבר חץ ישר 32">
            <a:extLst>
              <a:ext uri="{FF2B5EF4-FFF2-40B4-BE49-F238E27FC236}">
                <a16:creationId xmlns:a16="http://schemas.microsoft.com/office/drawing/2014/main" id="{330FA676-C136-463B-9BAD-AE88C78EAEC7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6943725" y="2787604"/>
            <a:ext cx="602603" cy="105780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מחבר חץ ישר 35">
            <a:extLst>
              <a:ext uri="{FF2B5EF4-FFF2-40B4-BE49-F238E27FC236}">
                <a16:creationId xmlns:a16="http://schemas.microsoft.com/office/drawing/2014/main" id="{9D843362-D181-4E08-87D6-2259CE6F14AB}"/>
              </a:ext>
            </a:extLst>
          </p:cNvPr>
          <p:cNvCxnSpPr>
            <a:cxnSpLocks/>
          </p:cNvCxnSpPr>
          <p:nvPr/>
        </p:nvCxnSpPr>
        <p:spPr>
          <a:xfrm>
            <a:off x="9010163" y="2713720"/>
            <a:ext cx="1000612" cy="96855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מחבר חץ ישר 37">
            <a:extLst>
              <a:ext uri="{FF2B5EF4-FFF2-40B4-BE49-F238E27FC236}">
                <a16:creationId xmlns:a16="http://schemas.microsoft.com/office/drawing/2014/main" id="{54552A65-73CF-4B88-B2FE-D2F8AE3C352C}"/>
              </a:ext>
            </a:extLst>
          </p:cNvPr>
          <p:cNvCxnSpPr>
            <a:cxnSpLocks/>
          </p:cNvCxnSpPr>
          <p:nvPr/>
        </p:nvCxnSpPr>
        <p:spPr>
          <a:xfrm flipH="1">
            <a:off x="1930840" y="2722340"/>
            <a:ext cx="1035039" cy="88243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37464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949774B9-9DCE-410B-B43A-779FA0A4DDE7}"/>
              </a:ext>
            </a:extLst>
          </p:cNvPr>
          <p:cNvSpPr txBox="1"/>
          <p:nvPr/>
        </p:nvSpPr>
        <p:spPr>
          <a:xfrm>
            <a:off x="2308947" y="148748"/>
            <a:ext cx="681736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all" spc="0" normalizeH="0" baseline="0" noProof="0" dirty="0">
                <a:ln w="28575">
                  <a:solidFill>
                    <a:srgbClr val="000066"/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Ultrasound</a:t>
            </a:r>
            <a:endParaRPr kumimoji="0" lang="he-IL" sz="4800" b="1" i="0" u="none" strike="noStrike" kern="1200" cap="all" spc="0" normalizeH="0" baseline="0" noProof="0" dirty="0">
              <a:ln w="28575">
                <a:solidFill>
                  <a:srgbClr val="000066"/>
                </a:solidFill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D3891F0-BD90-DBD5-3C1A-DF3492269657}"/>
              </a:ext>
            </a:extLst>
          </p:cNvPr>
          <p:cNvSpPr txBox="1">
            <a:spLocks/>
          </p:cNvSpPr>
          <p:nvPr/>
        </p:nvSpPr>
        <p:spPr>
          <a:xfrm>
            <a:off x="432933" y="979745"/>
            <a:ext cx="11129536" cy="2331479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r" defTabSz="457200" rtl="1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r" defTabSz="457200" rtl="1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r" defTabSz="457200" rtl="1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r" defTabSz="457200" rtl="1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r" defTabSz="457200" rtl="1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r" defTabSz="457200" rtl="1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r" defTabSz="457200" rtl="1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r" defTabSz="457200" rtl="1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r" defTabSz="457200" rtl="1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l" rtl="0">
              <a:buClr>
                <a:srgbClr val="B31166">
                  <a:lumMod val="60000"/>
                  <a:lumOff val="40000"/>
                </a:srgbClr>
              </a:buClr>
              <a:defRPr/>
            </a:pPr>
            <a:r>
              <a:rPr lang="en-GB" dirty="0">
                <a:ln w="19050">
                  <a:solidFill>
                    <a:schemeClr val="bg1"/>
                  </a:solidFill>
                </a:ln>
                <a:solidFill>
                  <a:srgbClr val="000066"/>
                </a:solidFill>
              </a:rPr>
              <a:t>Ultrasound scan</a:t>
            </a:r>
          </a:p>
          <a:p>
            <a:pPr lvl="1" algn="l" rtl="0">
              <a:buClr>
                <a:srgbClr val="B31166">
                  <a:lumMod val="60000"/>
                  <a:lumOff val="40000"/>
                </a:srgbClr>
              </a:buClr>
              <a:defRPr/>
            </a:pPr>
            <a:r>
              <a:rPr lang="en-GB" dirty="0">
                <a:ln w="19050">
                  <a:solidFill>
                    <a:schemeClr val="bg1"/>
                  </a:solidFill>
                </a:ln>
                <a:solidFill>
                  <a:srgbClr val="000066"/>
                </a:solidFill>
              </a:rPr>
              <a:t>Emitting high-frequency </a:t>
            </a:r>
            <a:r>
              <a:rPr lang="en-GB" b="1" dirty="0">
                <a:ln w="19050">
                  <a:solidFill>
                    <a:schemeClr val="bg1"/>
                  </a:solidFill>
                </a:ln>
                <a:solidFill>
                  <a:srgbClr val="000066"/>
                </a:solidFill>
              </a:rPr>
              <a:t>acoustic</a:t>
            </a:r>
            <a:r>
              <a:rPr lang="en-GB" dirty="0">
                <a:ln w="19050">
                  <a:solidFill>
                    <a:schemeClr val="bg1"/>
                  </a:solidFill>
                </a:ln>
                <a:solidFill>
                  <a:srgbClr val="000066"/>
                </a:solidFill>
              </a:rPr>
              <a:t> wave fields into the body of the patient</a:t>
            </a:r>
          </a:p>
          <a:p>
            <a:pPr lvl="1" algn="l" rtl="0">
              <a:buClr>
                <a:srgbClr val="B31166">
                  <a:lumMod val="60000"/>
                  <a:lumOff val="40000"/>
                </a:srgbClr>
              </a:buClr>
              <a:defRPr/>
            </a:pPr>
            <a:r>
              <a:rPr lang="en-GB" dirty="0">
                <a:ln w="19050">
                  <a:solidFill>
                    <a:schemeClr val="bg1"/>
                  </a:solidFill>
                </a:ln>
                <a:solidFill>
                  <a:srgbClr val="000066"/>
                </a:solidFill>
              </a:rPr>
              <a:t>Waves are reflected at different depth due to changes in the tissue characteristics</a:t>
            </a:r>
          </a:p>
          <a:p>
            <a:pPr lvl="1" algn="l" rtl="0">
              <a:buClr>
                <a:srgbClr val="B31166">
                  <a:lumMod val="60000"/>
                  <a:lumOff val="40000"/>
                </a:srgbClr>
              </a:buClr>
              <a:defRPr/>
            </a:pPr>
            <a:r>
              <a:rPr lang="en-GB" dirty="0">
                <a:ln w="19050">
                  <a:solidFill>
                    <a:schemeClr val="bg1"/>
                  </a:solidFill>
                </a:ln>
                <a:solidFill>
                  <a:srgbClr val="000066"/>
                </a:solidFill>
              </a:rPr>
              <a:t>The reflected echoes are measured by an array of piezo-electric sensors. </a:t>
            </a:r>
          </a:p>
          <a:p>
            <a:pPr marL="0" indent="0" algn="l" rtl="0">
              <a:buClr>
                <a:srgbClr val="B31166">
                  <a:lumMod val="60000"/>
                  <a:lumOff val="40000"/>
                </a:srgbClr>
              </a:buClr>
              <a:buNone/>
              <a:defRPr/>
            </a:pPr>
            <a:endParaRPr lang="en-GB" dirty="0">
              <a:ln w="19050">
                <a:solidFill>
                  <a:schemeClr val="bg1"/>
                </a:solidFill>
              </a:ln>
              <a:solidFill>
                <a:srgbClr val="000066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359EFE9-FC28-8F00-AF0C-0A228851DF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5245" y="2911935"/>
            <a:ext cx="2967334" cy="334126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CAEB21E-B4B8-92E5-6B0F-95524C9951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7756" y="2911935"/>
            <a:ext cx="2967334" cy="3341268"/>
          </a:xfrm>
          <a:prstGeom prst="rect">
            <a:avLst/>
          </a:prstGeom>
        </p:spPr>
      </p:pic>
      <p:sp>
        <p:nvSpPr>
          <p:cNvPr id="6" name="מלבן 11">
            <a:extLst>
              <a:ext uri="{FF2B5EF4-FFF2-40B4-BE49-F238E27FC236}">
                <a16:creationId xmlns:a16="http://schemas.microsoft.com/office/drawing/2014/main" id="{B7ECC058-C2FB-DC31-F605-3C12CEF3E1AA}"/>
              </a:ext>
            </a:extLst>
          </p:cNvPr>
          <p:cNvSpPr/>
          <p:nvPr/>
        </p:nvSpPr>
        <p:spPr>
          <a:xfrm>
            <a:off x="2065245" y="6253202"/>
            <a:ext cx="2967334" cy="3166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Linear Scan &amp; Plane Wave</a:t>
            </a:r>
          </a:p>
        </p:txBody>
      </p:sp>
      <p:sp>
        <p:nvSpPr>
          <p:cNvPr id="9" name="מלבן 11">
            <a:extLst>
              <a:ext uri="{FF2B5EF4-FFF2-40B4-BE49-F238E27FC236}">
                <a16:creationId xmlns:a16="http://schemas.microsoft.com/office/drawing/2014/main" id="{8DD011DE-3CBD-59EB-4EA7-ACF153088798}"/>
              </a:ext>
            </a:extLst>
          </p:cNvPr>
          <p:cNvSpPr/>
          <p:nvPr/>
        </p:nvSpPr>
        <p:spPr>
          <a:xfrm>
            <a:off x="6307756" y="6253201"/>
            <a:ext cx="2967334" cy="3166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Synthetic Aperture</a:t>
            </a:r>
          </a:p>
        </p:txBody>
      </p:sp>
    </p:spTree>
    <p:extLst>
      <p:ext uri="{BB962C8B-B14F-4D97-AF65-F5344CB8AC3E}">
        <p14:creationId xmlns:p14="http://schemas.microsoft.com/office/powerpoint/2010/main" val="31448818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949774B9-9DCE-410B-B43A-779FA0A4DDE7}"/>
              </a:ext>
            </a:extLst>
          </p:cNvPr>
          <p:cNvSpPr txBox="1"/>
          <p:nvPr/>
        </p:nvSpPr>
        <p:spPr>
          <a:xfrm>
            <a:off x="2308947" y="148748"/>
            <a:ext cx="681736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all" spc="0" normalizeH="0" baseline="0" noProof="0" dirty="0">
                <a:ln w="28575">
                  <a:solidFill>
                    <a:srgbClr val="000066"/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Ultrasound</a:t>
            </a:r>
            <a:endParaRPr kumimoji="0" lang="he-IL" sz="4800" b="1" i="0" u="none" strike="noStrike" kern="1200" cap="all" spc="0" normalizeH="0" baseline="0" noProof="0" dirty="0">
              <a:ln w="28575">
                <a:solidFill>
                  <a:srgbClr val="000066"/>
                </a:solidFill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D3891F0-BD90-DBD5-3C1A-DF3492269657}"/>
              </a:ext>
            </a:extLst>
          </p:cNvPr>
          <p:cNvSpPr txBox="1">
            <a:spLocks/>
          </p:cNvSpPr>
          <p:nvPr/>
        </p:nvSpPr>
        <p:spPr>
          <a:xfrm>
            <a:off x="432933" y="979745"/>
            <a:ext cx="11129536" cy="5237151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r" defTabSz="457200" rtl="1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r" defTabSz="457200" rtl="1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r" defTabSz="457200" rtl="1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r" defTabSz="457200" rtl="1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r" defTabSz="457200" rtl="1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r" defTabSz="457200" rtl="1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r" defTabSz="457200" rtl="1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r" defTabSz="457200" rtl="1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r" defTabSz="457200" rtl="1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l" rtl="0">
              <a:buClr>
                <a:srgbClr val="B31166">
                  <a:lumMod val="60000"/>
                  <a:lumOff val="40000"/>
                </a:srgbClr>
              </a:buClr>
              <a:defRPr/>
            </a:pPr>
            <a:r>
              <a:rPr lang="en-GB" dirty="0">
                <a:ln w="19050">
                  <a:solidFill>
                    <a:schemeClr val="bg1"/>
                  </a:solidFill>
                </a:ln>
                <a:solidFill>
                  <a:srgbClr val="000066"/>
                </a:solidFill>
              </a:rPr>
              <a:t>Combining these sensor signals using array processing techniques, the distances and intensities of the echoes form the ultrasound B-mode image.</a:t>
            </a:r>
          </a:p>
          <a:p>
            <a:pPr lvl="1" indent="-342900" algn="l" rtl="0">
              <a:buClr>
                <a:srgbClr val="B31166">
                  <a:lumMod val="60000"/>
                  <a:lumOff val="40000"/>
                </a:srgbClr>
              </a:buClr>
              <a:defRPr/>
            </a:pPr>
            <a:endParaRPr kumimoji="0" lang="en-US" sz="3200" i="0" u="none" strike="noStrike" kern="1200" cap="none" spc="0" normalizeH="0" baseline="0" noProof="0" dirty="0">
              <a:ln w="0">
                <a:solidFill>
                  <a:sysClr val="windowText" lastClr="000000"/>
                </a:solidFill>
              </a:ln>
              <a:solidFill>
                <a:srgbClr val="000066"/>
              </a:solidFill>
              <a:uLnTx/>
              <a:uFillTx/>
              <a:latin typeface="Palatino-Roman"/>
            </a:endParaRPr>
          </a:p>
        </p:txBody>
      </p:sp>
      <p:pic>
        <p:nvPicPr>
          <p:cNvPr id="3" name="Picture 2" descr="A picture containing indoor, dark&#10;&#10;Description automatically generated">
            <a:extLst>
              <a:ext uri="{FF2B5EF4-FFF2-40B4-BE49-F238E27FC236}">
                <a16:creationId xmlns:a16="http://schemas.microsoft.com/office/drawing/2014/main" id="{FCA2F937-ECBB-C9E4-F8F2-3B501793088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117" t="52632" r="1014" b="4983"/>
          <a:stretch/>
        </p:blipFill>
        <p:spPr>
          <a:xfrm>
            <a:off x="6323798" y="2502567"/>
            <a:ext cx="2877953" cy="2906829"/>
          </a:xfrm>
          <a:prstGeom prst="rect">
            <a:avLst/>
          </a:prstGeom>
        </p:spPr>
      </p:pic>
      <p:pic>
        <p:nvPicPr>
          <p:cNvPr id="8" name="Picture 7" descr="A picture containing indoor, dark&#10;&#10;Description automatically generated">
            <a:extLst>
              <a:ext uri="{FF2B5EF4-FFF2-40B4-BE49-F238E27FC236}">
                <a16:creationId xmlns:a16="http://schemas.microsoft.com/office/drawing/2014/main" id="{EC88D750-06EA-C366-AF5A-E2104EEFB92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94" t="52632" r="51338" b="4983"/>
          <a:stretch/>
        </p:blipFill>
        <p:spPr>
          <a:xfrm>
            <a:off x="2308947" y="2502568"/>
            <a:ext cx="2877953" cy="2906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6696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949774B9-9DCE-410B-B43A-779FA0A4DDE7}"/>
              </a:ext>
            </a:extLst>
          </p:cNvPr>
          <p:cNvSpPr txBox="1"/>
          <p:nvPr/>
        </p:nvSpPr>
        <p:spPr>
          <a:xfrm>
            <a:off x="1533525" y="148748"/>
            <a:ext cx="759278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all" spc="0" normalizeH="0" baseline="0" noProof="0" dirty="0">
                <a:ln w="28575">
                  <a:solidFill>
                    <a:srgbClr val="000066"/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Ultrasound - Preprocess</a:t>
            </a:r>
            <a:endParaRPr kumimoji="0" lang="he-IL" sz="4800" b="1" i="0" u="none" strike="noStrike" kern="1200" cap="all" spc="0" normalizeH="0" baseline="0" noProof="0" dirty="0">
              <a:ln w="28575">
                <a:solidFill>
                  <a:srgbClr val="000066"/>
                </a:solidFill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ED8AC2C7-6976-E317-FC8C-495B4C6C8B21}"/>
              </a:ext>
            </a:extLst>
          </p:cNvPr>
          <p:cNvGrpSpPr/>
          <p:nvPr/>
        </p:nvGrpSpPr>
        <p:grpSpPr>
          <a:xfrm>
            <a:off x="2483317" y="4150598"/>
            <a:ext cx="6306789" cy="2416177"/>
            <a:chOff x="1318726" y="1779036"/>
            <a:chExt cx="7109926" cy="2448361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E2D50BC0-CD35-3E7F-95B5-5932A1D18179}"/>
                </a:ext>
              </a:extLst>
            </p:cNvPr>
            <p:cNvSpPr/>
            <p:nvPr/>
          </p:nvSpPr>
          <p:spPr>
            <a:xfrm>
              <a:off x="1318726" y="1779036"/>
              <a:ext cx="1175657" cy="796212"/>
            </a:xfrm>
            <a:prstGeom prst="roundRect">
              <a:avLst/>
            </a:prstGeom>
            <a:ln w="41275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50" b="1" dirty="0">
                  <a:latin typeface="Palatino-Roman"/>
                </a:rPr>
                <a:t>Time-Gain compensation </a:t>
              </a:r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86396825-BEA0-F6B4-2277-D83CEE53B957}"/>
                </a:ext>
              </a:extLst>
            </p:cNvPr>
            <p:cNvSpPr/>
            <p:nvPr/>
          </p:nvSpPr>
          <p:spPr>
            <a:xfrm>
              <a:off x="3100873" y="1779036"/>
              <a:ext cx="1175657" cy="796212"/>
            </a:xfrm>
            <a:prstGeom prst="roundRect">
              <a:avLst/>
            </a:prstGeom>
            <a:ln w="41275">
              <a:solidFill>
                <a:schemeClr val="accent2">
                  <a:lumMod val="75000"/>
                </a:schemeClr>
              </a:solidFill>
              <a:prstDash val="dash"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latin typeface="Palatino-Roman"/>
                </a:rPr>
                <a:t>anti-aliasing filter + A/D conversion</a:t>
              </a:r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418108F0-D16E-C987-31D0-7157645008DD}"/>
                </a:ext>
              </a:extLst>
            </p:cNvPr>
            <p:cNvSpPr/>
            <p:nvPr/>
          </p:nvSpPr>
          <p:spPr>
            <a:xfrm>
              <a:off x="4970105" y="1780591"/>
              <a:ext cx="1175657" cy="796212"/>
            </a:xfrm>
            <a:prstGeom prst="roundRect">
              <a:avLst/>
            </a:prstGeom>
            <a:ln w="41275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50" b="1" dirty="0">
                  <a:latin typeface="Palatino-Roman"/>
                </a:rPr>
                <a:t>High-pass</a:t>
              </a:r>
              <a:br>
                <a:rPr lang="en-US" sz="1050" b="1" dirty="0">
                  <a:latin typeface="Palatino-Roman"/>
                </a:rPr>
              </a:br>
              <a:r>
                <a:rPr lang="en-US" sz="1050" b="1" dirty="0">
                  <a:latin typeface="Palatino-Roman"/>
                </a:rPr>
                <a:t>filter </a:t>
              </a:r>
            </a:p>
          </p:txBody>
        </p:sp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5114418C-874D-D3F4-8A21-D7FD5FA50AF7}"/>
                </a:ext>
              </a:extLst>
            </p:cNvPr>
            <p:cNvSpPr/>
            <p:nvPr/>
          </p:nvSpPr>
          <p:spPr>
            <a:xfrm>
              <a:off x="6839337" y="1779036"/>
              <a:ext cx="1175657" cy="796212"/>
            </a:xfrm>
            <a:prstGeom prst="roundRect">
              <a:avLst/>
            </a:prstGeom>
            <a:ln w="41275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50" b="1" dirty="0">
                  <a:latin typeface="Palatino-Roman"/>
                </a:rPr>
                <a:t>Up-sample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407DAB4E-2D2E-FB7B-C601-1F2CC0124167}"/>
                </a:ext>
              </a:extLst>
            </p:cNvPr>
            <p:cNvSpPr/>
            <p:nvPr/>
          </p:nvSpPr>
          <p:spPr>
            <a:xfrm>
              <a:off x="3688701" y="3263234"/>
              <a:ext cx="1940767" cy="964163"/>
            </a:xfrm>
            <a:prstGeom prst="rect">
              <a:avLst/>
            </a:prstGeom>
            <a:solidFill>
              <a:srgbClr val="002060"/>
            </a:solidFill>
            <a:ln w="41275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/>
                <a:t>Beamformer</a:t>
              </a:r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E204901C-ABEE-33E1-B775-8D8DD0DA9E61}"/>
                </a:ext>
              </a:extLst>
            </p:cNvPr>
            <p:cNvSpPr/>
            <p:nvPr/>
          </p:nvSpPr>
          <p:spPr>
            <a:xfrm>
              <a:off x="6733589" y="3347209"/>
              <a:ext cx="1281405" cy="796212"/>
            </a:xfrm>
            <a:prstGeom prst="roundRect">
              <a:avLst/>
            </a:prstGeom>
            <a:ln w="41275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50" b="1" dirty="0">
                  <a:latin typeface="Palatino-Roman"/>
                </a:rPr>
                <a:t>Image reconstruction</a:t>
              </a: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1773DEBE-65DA-BEB1-5505-A1AB56FCDBFC}"/>
                </a:ext>
              </a:extLst>
            </p:cNvPr>
            <p:cNvCxnSpPr>
              <a:stCxn id="26" idx="3"/>
              <a:endCxn id="27" idx="1"/>
            </p:cNvCxnSpPr>
            <p:nvPr/>
          </p:nvCxnSpPr>
          <p:spPr>
            <a:xfrm>
              <a:off x="2494383" y="2177142"/>
              <a:ext cx="606490" cy="0"/>
            </a:xfrm>
            <a:prstGeom prst="straightConnector1">
              <a:avLst/>
            </a:prstGeom>
            <a:ln w="41275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EA0A0B31-0DE8-D11F-4630-F8275DA0F271}"/>
                </a:ext>
              </a:extLst>
            </p:cNvPr>
            <p:cNvCxnSpPr>
              <a:stCxn id="27" idx="3"/>
              <a:endCxn id="28" idx="1"/>
            </p:cNvCxnSpPr>
            <p:nvPr/>
          </p:nvCxnSpPr>
          <p:spPr>
            <a:xfrm>
              <a:off x="4276530" y="2177142"/>
              <a:ext cx="693575" cy="1555"/>
            </a:xfrm>
            <a:prstGeom prst="straightConnector1">
              <a:avLst/>
            </a:prstGeom>
            <a:ln w="41275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9106D9C6-6E66-79BC-23DA-0B26080032C6}"/>
                </a:ext>
              </a:extLst>
            </p:cNvPr>
            <p:cNvCxnSpPr>
              <a:stCxn id="28" idx="3"/>
              <a:endCxn id="29" idx="1"/>
            </p:cNvCxnSpPr>
            <p:nvPr/>
          </p:nvCxnSpPr>
          <p:spPr>
            <a:xfrm flipV="1">
              <a:off x="6145762" y="2177142"/>
              <a:ext cx="693575" cy="1555"/>
            </a:xfrm>
            <a:prstGeom prst="straightConnector1">
              <a:avLst/>
            </a:prstGeom>
            <a:ln w="41275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28B3D2E2-06E4-FEA0-B7F1-D06E2C37DEFF}"/>
                </a:ext>
              </a:extLst>
            </p:cNvPr>
            <p:cNvCxnSpPr>
              <a:stCxn id="29" idx="3"/>
            </p:cNvCxnSpPr>
            <p:nvPr/>
          </p:nvCxnSpPr>
          <p:spPr>
            <a:xfrm>
              <a:off x="8014994" y="2177142"/>
              <a:ext cx="401217" cy="0"/>
            </a:xfrm>
            <a:prstGeom prst="line">
              <a:avLst/>
            </a:prstGeom>
            <a:ln w="41275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93AC1B42-C4B6-28E5-78BE-2D14EBDCAADE}"/>
                </a:ext>
              </a:extLst>
            </p:cNvPr>
            <p:cNvCxnSpPr>
              <a:cxnSpLocks/>
            </p:cNvCxnSpPr>
            <p:nvPr/>
          </p:nvCxnSpPr>
          <p:spPr>
            <a:xfrm>
              <a:off x="8428652" y="2177142"/>
              <a:ext cx="0" cy="651587"/>
            </a:xfrm>
            <a:prstGeom prst="line">
              <a:avLst/>
            </a:prstGeom>
            <a:ln w="41275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622515B3-9769-00E6-E7C7-3A5F1421E54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00873" y="2847390"/>
              <a:ext cx="5315338" cy="0"/>
            </a:xfrm>
            <a:prstGeom prst="line">
              <a:avLst/>
            </a:prstGeom>
            <a:ln w="41275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8" name="Connector: Elbow 37">
              <a:extLst>
                <a:ext uri="{FF2B5EF4-FFF2-40B4-BE49-F238E27FC236}">
                  <a16:creationId xmlns:a16="http://schemas.microsoft.com/office/drawing/2014/main" id="{FDDF4BD4-83B9-1028-7F0C-7418956A66F7}"/>
                </a:ext>
              </a:extLst>
            </p:cNvPr>
            <p:cNvCxnSpPr>
              <a:endCxn id="30" idx="1"/>
            </p:cNvCxnSpPr>
            <p:nvPr/>
          </p:nvCxnSpPr>
          <p:spPr>
            <a:xfrm rot="16200000" flipH="1">
              <a:off x="2936494" y="2993108"/>
              <a:ext cx="916587" cy="587828"/>
            </a:xfrm>
            <a:prstGeom prst="bentConnector2">
              <a:avLst/>
            </a:prstGeom>
            <a:ln w="41275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6792CEAE-C357-F6AB-9484-452A5E0733EA}"/>
                </a:ext>
              </a:extLst>
            </p:cNvPr>
            <p:cNvCxnSpPr>
              <a:cxnSpLocks/>
              <a:stCxn id="30" idx="3"/>
              <a:endCxn id="31" idx="1"/>
            </p:cNvCxnSpPr>
            <p:nvPr/>
          </p:nvCxnSpPr>
          <p:spPr>
            <a:xfrm flipV="1">
              <a:off x="5629468" y="3745315"/>
              <a:ext cx="1104121" cy="1"/>
            </a:xfrm>
            <a:prstGeom prst="straightConnector1">
              <a:avLst/>
            </a:prstGeom>
            <a:ln w="41275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AADC3CB1-587C-ED1D-CE65-8873D79687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6749" y="996964"/>
            <a:ext cx="11318501" cy="4351338"/>
          </a:xfrm>
        </p:spPr>
        <p:txBody>
          <a:bodyPr>
            <a:normAutofit/>
          </a:bodyPr>
          <a:lstStyle/>
          <a:p>
            <a:pPr algn="l" rtl="0">
              <a:buClr>
                <a:srgbClr val="B31166">
                  <a:lumMod val="60000"/>
                  <a:lumOff val="40000"/>
                </a:srgbClr>
              </a:buClr>
              <a:defRPr/>
            </a:pPr>
            <a:r>
              <a:rPr lang="en-US" sz="1400" dirty="0">
                <a:ln w="19050">
                  <a:solidFill>
                    <a:schemeClr val="bg1"/>
                  </a:solidFill>
                </a:ln>
                <a:solidFill>
                  <a:srgbClr val="000066"/>
                </a:solidFill>
              </a:rPr>
              <a:t>Time-gain compensation - The attenuation coefficient of tissue</a:t>
            </a:r>
          </a:p>
          <a:p>
            <a:pPr algn="l" rtl="0">
              <a:lnSpc>
                <a:spcPct val="170000"/>
              </a:lnSpc>
              <a:buClr>
                <a:srgbClr val="B31166">
                  <a:lumMod val="60000"/>
                  <a:lumOff val="40000"/>
                </a:srgbClr>
              </a:buClr>
              <a:defRPr/>
            </a:pPr>
            <a:r>
              <a:rPr lang="en-US" sz="1400" dirty="0">
                <a:ln w="19050">
                  <a:solidFill>
                    <a:schemeClr val="bg1"/>
                  </a:solidFill>
                </a:ln>
                <a:solidFill>
                  <a:srgbClr val="000066"/>
                </a:solidFill>
              </a:rPr>
              <a:t>Anti-aliasing filter (low-pass) and then A/D conversion. The input data is already digitized here, so no need for anti-alias filtering.</a:t>
            </a:r>
          </a:p>
          <a:p>
            <a:pPr algn="l" rtl="0">
              <a:lnSpc>
                <a:spcPct val="170000"/>
              </a:lnSpc>
              <a:buClr>
                <a:srgbClr val="B31166">
                  <a:lumMod val="60000"/>
                  <a:lumOff val="40000"/>
                </a:srgbClr>
              </a:buClr>
              <a:defRPr/>
            </a:pPr>
            <a:r>
              <a:rPr lang="en-US" sz="1400" dirty="0">
                <a:ln w="19050">
                  <a:solidFill>
                    <a:schemeClr val="bg1"/>
                  </a:solidFill>
                </a:ln>
                <a:solidFill>
                  <a:srgbClr val="000066"/>
                </a:solidFill>
              </a:rPr>
              <a:t>High-pass filter  -  Summing process in beamforming can produce very high values if low frequencies are included. This can result in the generation of a dynamic range in the data that exceeds what's allowable by the number of bits,  yielding data loss.</a:t>
            </a:r>
          </a:p>
          <a:p>
            <a:pPr algn="l" rtl="0">
              <a:lnSpc>
                <a:spcPct val="170000"/>
              </a:lnSpc>
              <a:buClr>
                <a:srgbClr val="B31166">
                  <a:lumMod val="60000"/>
                  <a:lumOff val="40000"/>
                </a:srgbClr>
              </a:buClr>
              <a:defRPr/>
            </a:pPr>
            <a:r>
              <a:rPr lang="en-US" sz="1400" dirty="0">
                <a:ln w="19050">
                  <a:solidFill>
                    <a:schemeClr val="bg1"/>
                  </a:solidFill>
                </a:ln>
                <a:solidFill>
                  <a:srgbClr val="000066"/>
                </a:solidFill>
              </a:rPr>
              <a:t>Interpolation is used to up-sample the signal in order to achieve  more accurately  delays in the beamforming process</a:t>
            </a:r>
          </a:p>
          <a:p>
            <a:pPr algn="l" rtl="0">
              <a:lnSpc>
                <a:spcPct val="170000"/>
              </a:lnSpc>
            </a:pPr>
            <a:endParaRPr lang="en-US" sz="1200" dirty="0">
              <a:latin typeface="Palatino-Roman"/>
            </a:endParaRPr>
          </a:p>
        </p:txBody>
      </p:sp>
    </p:spTree>
    <p:extLst>
      <p:ext uri="{BB962C8B-B14F-4D97-AF65-F5344CB8AC3E}">
        <p14:creationId xmlns:p14="http://schemas.microsoft.com/office/powerpoint/2010/main" val="18431064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7E5DE-4B0D-09F3-CFBE-9387D5428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3171" y="1371600"/>
            <a:ext cx="8825657" cy="1348740"/>
          </a:xfrm>
        </p:spPr>
        <p:txBody>
          <a:bodyPr>
            <a:normAutofit fontScale="90000"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800" b="1" i="0" u="none" strike="noStrike" kern="1200" cap="all" spc="0" normalizeH="0" baseline="0" noProof="0" dirty="0">
                <a:ln w="28575">
                  <a:solidFill>
                    <a:srgbClr val="000066"/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Beamforming</a:t>
            </a:r>
          </a:p>
        </p:txBody>
      </p:sp>
    </p:spTree>
    <p:extLst>
      <p:ext uri="{BB962C8B-B14F-4D97-AF65-F5344CB8AC3E}">
        <p14:creationId xmlns:p14="http://schemas.microsoft.com/office/powerpoint/2010/main" val="41260978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2279" y="789798"/>
            <a:ext cx="10403905" cy="5456553"/>
          </a:xfrm>
        </p:spPr>
        <p:txBody>
          <a:bodyPr>
            <a:normAutofit/>
          </a:bodyPr>
          <a:lstStyle/>
          <a:p>
            <a:pPr algn="l" rtl="0">
              <a:lnSpc>
                <a:spcPct val="150000"/>
              </a:lnSpc>
            </a:pPr>
            <a:r>
              <a:rPr lang="en-US" sz="2400" dirty="0">
                <a:ln w="19050">
                  <a:solidFill>
                    <a:schemeClr val="bg1"/>
                  </a:solidFill>
                </a:ln>
                <a:solidFill>
                  <a:srgbClr val="00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Estimation of Source parameters Based on information acquired by Array of Sensors </a:t>
            </a:r>
          </a:p>
        </p:txBody>
      </p:sp>
      <p:grpSp>
        <p:nvGrpSpPr>
          <p:cNvPr id="8" name="קבוצה 7">
            <a:extLst>
              <a:ext uri="{FF2B5EF4-FFF2-40B4-BE49-F238E27FC236}">
                <a16:creationId xmlns:a16="http://schemas.microsoft.com/office/drawing/2014/main" id="{15ECE010-6713-4401-9752-B79E15689DD1}"/>
              </a:ext>
            </a:extLst>
          </p:cNvPr>
          <p:cNvGrpSpPr/>
          <p:nvPr/>
        </p:nvGrpSpPr>
        <p:grpSpPr>
          <a:xfrm>
            <a:off x="1603055" y="2198959"/>
            <a:ext cx="9862189" cy="4297459"/>
            <a:chOff x="192515" y="2845002"/>
            <a:chExt cx="9405011" cy="4012998"/>
          </a:xfrm>
        </p:grpSpPr>
        <p:grpSp>
          <p:nvGrpSpPr>
            <p:cNvPr id="6" name="קבוצה 5">
              <a:extLst>
                <a:ext uri="{FF2B5EF4-FFF2-40B4-BE49-F238E27FC236}">
                  <a16:creationId xmlns:a16="http://schemas.microsoft.com/office/drawing/2014/main" id="{2F5ADFD9-2655-471A-9888-8EC3A7E13362}"/>
                </a:ext>
              </a:extLst>
            </p:cNvPr>
            <p:cNvGrpSpPr/>
            <p:nvPr/>
          </p:nvGrpSpPr>
          <p:grpSpPr>
            <a:xfrm>
              <a:off x="192515" y="2845002"/>
              <a:ext cx="9405011" cy="4012998"/>
              <a:chOff x="689471" y="2766826"/>
              <a:chExt cx="9405011" cy="4012998"/>
            </a:xfrm>
          </p:grpSpPr>
          <p:pic>
            <p:nvPicPr>
              <p:cNvPr id="1034" name="Picture 10">
                <a:extLst>
                  <a:ext uri="{FF2B5EF4-FFF2-40B4-BE49-F238E27FC236}">
                    <a16:creationId xmlns:a16="http://schemas.microsoft.com/office/drawing/2014/main" id="{07C830F1-4937-4ABA-A3B3-18905DF0356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89471" y="4554014"/>
                <a:ext cx="4508694" cy="222581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17" name="קבוצה 16">
                <a:extLst>
                  <a:ext uri="{FF2B5EF4-FFF2-40B4-BE49-F238E27FC236}">
                    <a16:creationId xmlns:a16="http://schemas.microsoft.com/office/drawing/2014/main" id="{9206BE40-A41C-4048-BBAB-C6B8F9D43213}"/>
                  </a:ext>
                </a:extLst>
              </p:cNvPr>
              <p:cNvGrpSpPr/>
              <p:nvPr/>
            </p:nvGrpSpPr>
            <p:grpSpPr>
              <a:xfrm>
                <a:off x="6410503" y="2775262"/>
                <a:ext cx="2938712" cy="1775297"/>
                <a:chOff x="7297425" y="2539086"/>
                <a:chExt cx="2835054" cy="2109452"/>
              </a:xfrm>
            </p:grpSpPr>
            <p:pic>
              <p:nvPicPr>
                <p:cNvPr id="1038" name="Picture 14">
                  <a:extLst>
                    <a:ext uri="{FF2B5EF4-FFF2-40B4-BE49-F238E27FC236}">
                      <a16:creationId xmlns:a16="http://schemas.microsoft.com/office/drawing/2014/main" id="{5FE209FA-AE23-4550-A78A-8A45845DC83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297425" y="2539086"/>
                  <a:ext cx="2665842" cy="210945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28" name="מלבן 27">
                  <a:extLst>
                    <a:ext uri="{FF2B5EF4-FFF2-40B4-BE49-F238E27FC236}">
                      <a16:creationId xmlns:a16="http://schemas.microsoft.com/office/drawing/2014/main" id="{6365B449-962F-4EAC-B670-13A47C7B0D54}"/>
                    </a:ext>
                  </a:extLst>
                </p:cNvPr>
                <p:cNvSpPr/>
                <p:nvPr/>
              </p:nvSpPr>
              <p:spPr>
                <a:xfrm>
                  <a:off x="8876887" y="2607181"/>
                  <a:ext cx="1255592" cy="45333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entury Gothic" panose="020B0502020202020204"/>
                      <a:ea typeface="+mn-ea"/>
                      <a:cs typeface="+mn-cs"/>
                    </a:rPr>
                    <a:t>Weather Radars</a:t>
                  </a:r>
                  <a:endParaRPr kumimoji="0" lang="he-IL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entury Gothic" panose="020B0502020202020204"/>
                    <a:ea typeface="+mn-ea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2" name="קבוצה 1">
                <a:extLst>
                  <a:ext uri="{FF2B5EF4-FFF2-40B4-BE49-F238E27FC236}">
                    <a16:creationId xmlns:a16="http://schemas.microsoft.com/office/drawing/2014/main" id="{617C6B89-0E3C-476D-BBB6-AEA091B0EADF}"/>
                  </a:ext>
                </a:extLst>
              </p:cNvPr>
              <p:cNvGrpSpPr/>
              <p:nvPr/>
            </p:nvGrpSpPr>
            <p:grpSpPr>
              <a:xfrm>
                <a:off x="5198165" y="4553495"/>
                <a:ext cx="4896317" cy="2225809"/>
                <a:chOff x="4136822" y="2499329"/>
                <a:chExt cx="3619248" cy="1669491"/>
              </a:xfrm>
            </p:grpSpPr>
            <p:pic>
              <p:nvPicPr>
                <p:cNvPr id="7" name="Picture 2" descr="Ultrasound Sensor Array with the HC-SR04 - Hackster.io">
                  <a:extLst>
                    <a:ext uri="{FF2B5EF4-FFF2-40B4-BE49-F238E27FC236}">
                      <a16:creationId xmlns:a16="http://schemas.microsoft.com/office/drawing/2014/main" id="{6E9317A9-9161-41C1-8411-F7030D97027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8733" t="14786" r="9451" b="23241"/>
                <a:stretch/>
              </p:blipFill>
              <p:spPr bwMode="auto">
                <a:xfrm>
                  <a:off x="4136822" y="2499329"/>
                  <a:ext cx="2938713" cy="166949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1" name="מלבן 30">
                  <a:extLst>
                    <a:ext uri="{FF2B5EF4-FFF2-40B4-BE49-F238E27FC236}">
                      <a16:creationId xmlns:a16="http://schemas.microsoft.com/office/drawing/2014/main" id="{70143657-8C49-4413-A40F-E2F72614D9B0}"/>
                    </a:ext>
                  </a:extLst>
                </p:cNvPr>
                <p:cNvSpPr/>
                <p:nvPr/>
              </p:nvSpPr>
              <p:spPr>
                <a:xfrm>
                  <a:off x="5220784" y="2506516"/>
                  <a:ext cx="2535286" cy="45333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entury Gothic" panose="020B0502020202020204"/>
                      <a:ea typeface="+mn-ea"/>
                      <a:cs typeface="+mn-cs"/>
                    </a:rPr>
                    <a:t>Ultra-Sonic</a:t>
                  </a:r>
                  <a:br>
                    <a:rPr kumimoji="0" lang="en-US" sz="1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entury Gothic" panose="020B0502020202020204"/>
                      <a:ea typeface="+mn-ea"/>
                      <a:cs typeface="+mn-cs"/>
                    </a:rPr>
                  </a:br>
                  <a:r>
                    <a:rPr kumimoji="0" lang="en-US" sz="1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entury Gothic" panose="020B0502020202020204"/>
                      <a:ea typeface="+mn-ea"/>
                      <a:cs typeface="+mn-cs"/>
                    </a:rPr>
                    <a:t> Sensors</a:t>
                  </a:r>
                  <a:endParaRPr kumimoji="0" lang="he-IL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entury Gothic" panose="020B0502020202020204"/>
                    <a:ea typeface="+mn-ea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5" name="קבוצה 4">
                <a:extLst>
                  <a:ext uri="{FF2B5EF4-FFF2-40B4-BE49-F238E27FC236}">
                    <a16:creationId xmlns:a16="http://schemas.microsoft.com/office/drawing/2014/main" id="{CCC0FA10-9533-47B8-92DE-1A9881948CF9}"/>
                  </a:ext>
                </a:extLst>
              </p:cNvPr>
              <p:cNvGrpSpPr/>
              <p:nvPr/>
            </p:nvGrpSpPr>
            <p:grpSpPr>
              <a:xfrm>
                <a:off x="3628184" y="2766826"/>
                <a:ext cx="2782319" cy="1772361"/>
                <a:chOff x="4274463" y="1920954"/>
                <a:chExt cx="2526337" cy="1596830"/>
              </a:xfrm>
            </p:grpSpPr>
            <p:pic>
              <p:nvPicPr>
                <p:cNvPr id="24" name="Picture 8" descr="Microphones of the phased-array">
                  <a:extLst>
                    <a:ext uri="{FF2B5EF4-FFF2-40B4-BE49-F238E27FC236}">
                      <a16:creationId xmlns:a16="http://schemas.microsoft.com/office/drawing/2014/main" id="{40D40A35-6FF5-45C6-9B9C-A178CB40493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274463" y="1920954"/>
                  <a:ext cx="2526337" cy="159683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8" name="מלבן 17">
                  <a:extLst>
                    <a:ext uri="{FF2B5EF4-FFF2-40B4-BE49-F238E27FC236}">
                      <a16:creationId xmlns:a16="http://schemas.microsoft.com/office/drawing/2014/main" id="{2BFBC7FC-20D6-4973-B5DA-39B7051B077F}"/>
                    </a:ext>
                  </a:extLst>
                </p:cNvPr>
                <p:cNvSpPr/>
                <p:nvPr/>
              </p:nvSpPr>
              <p:spPr>
                <a:xfrm>
                  <a:off x="4777821" y="3045028"/>
                  <a:ext cx="1748326" cy="40181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entury Gothic" panose="020B0502020202020204"/>
                      <a:ea typeface="+mn-ea"/>
                      <a:cs typeface="+mn-cs"/>
                    </a:rPr>
                    <a:t>Mic Array</a:t>
                  </a:r>
                  <a:endParaRPr kumimoji="0" lang="he-IL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/>
                    <a:ea typeface="+mn-ea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4" name="קבוצה 3">
                <a:extLst>
                  <a:ext uri="{FF2B5EF4-FFF2-40B4-BE49-F238E27FC236}">
                    <a16:creationId xmlns:a16="http://schemas.microsoft.com/office/drawing/2014/main" id="{413BABF8-DBEB-4BC7-960D-5CDE9FA8C561}"/>
                  </a:ext>
                </a:extLst>
              </p:cNvPr>
              <p:cNvGrpSpPr/>
              <p:nvPr/>
            </p:nvGrpSpPr>
            <p:grpSpPr>
              <a:xfrm>
                <a:off x="689471" y="2778198"/>
                <a:ext cx="3383925" cy="1775297"/>
                <a:chOff x="-373644" y="1950772"/>
                <a:chExt cx="3383925" cy="1775297"/>
              </a:xfrm>
            </p:grpSpPr>
            <p:pic>
              <p:nvPicPr>
                <p:cNvPr id="10" name="Picture 4">
                  <a:extLst>
                    <a:ext uri="{FF2B5EF4-FFF2-40B4-BE49-F238E27FC236}">
                      <a16:creationId xmlns:a16="http://schemas.microsoft.com/office/drawing/2014/main" id="{3B28B424-E300-4C7F-986A-14D793F10CE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8974" t="16280" r="9041" b="16698"/>
                <a:stretch/>
              </p:blipFill>
              <p:spPr bwMode="auto">
                <a:xfrm>
                  <a:off x="-373644" y="1950772"/>
                  <a:ext cx="2938713" cy="177529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9" name="מלבן 18">
                  <a:extLst>
                    <a:ext uri="{FF2B5EF4-FFF2-40B4-BE49-F238E27FC236}">
                      <a16:creationId xmlns:a16="http://schemas.microsoft.com/office/drawing/2014/main" id="{85C24C0A-2F62-40B2-8BCE-7F7A611295B3}"/>
                    </a:ext>
                  </a:extLst>
                </p:cNvPr>
                <p:cNvSpPr/>
                <p:nvPr/>
              </p:nvSpPr>
              <p:spPr>
                <a:xfrm>
                  <a:off x="1170004" y="3171200"/>
                  <a:ext cx="1840277" cy="40181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entury Gothic" panose="020B0502020202020204"/>
                      <a:ea typeface="+mn-ea"/>
                      <a:cs typeface="+mn-cs"/>
                    </a:rPr>
                    <a:t>IR</a:t>
                  </a:r>
                </a:p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entury Gothic" panose="020B0502020202020204"/>
                      <a:ea typeface="+mn-ea"/>
                      <a:cs typeface="+mn-cs"/>
                    </a:rPr>
                    <a:t>Sensors</a:t>
                  </a:r>
                </a:p>
              </p:txBody>
            </p:sp>
          </p:grpSp>
        </p:grpSp>
        <p:sp>
          <p:nvSpPr>
            <p:cNvPr id="21" name="מלבן 20">
              <a:extLst>
                <a:ext uri="{FF2B5EF4-FFF2-40B4-BE49-F238E27FC236}">
                  <a16:creationId xmlns:a16="http://schemas.microsoft.com/office/drawing/2014/main" id="{772A3678-BD45-43B7-9623-23B1F2DF1B9E}"/>
                </a:ext>
              </a:extLst>
            </p:cNvPr>
            <p:cNvSpPr/>
            <p:nvPr/>
          </p:nvSpPr>
          <p:spPr>
            <a:xfrm>
              <a:off x="3087103" y="4727361"/>
              <a:ext cx="1840277" cy="4018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rPr>
                <a:t>Military </a:t>
              </a:r>
              <a:b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rPr>
              </a:b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rPr>
                <a:t>Radar</a:t>
              </a:r>
            </a:p>
          </p:txBody>
        </p:sp>
      </p:grpSp>
      <p:sp>
        <p:nvSpPr>
          <p:cNvPr id="20" name="תיבת טקסט 15">
            <a:extLst>
              <a:ext uri="{FF2B5EF4-FFF2-40B4-BE49-F238E27FC236}">
                <a16:creationId xmlns:a16="http://schemas.microsoft.com/office/drawing/2014/main" id="{B06C374F-0782-C7C1-B093-27A894D9C804}"/>
              </a:ext>
            </a:extLst>
          </p:cNvPr>
          <p:cNvSpPr txBox="1"/>
          <p:nvPr/>
        </p:nvSpPr>
        <p:spPr>
          <a:xfrm>
            <a:off x="2479040" y="132982"/>
            <a:ext cx="681736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4000" b="1" cap="all" dirty="0">
                <a:ln w="28575">
                  <a:solidFill>
                    <a:srgbClr val="000066"/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array Processing</a:t>
            </a:r>
            <a:endParaRPr kumimoji="0" lang="he-IL" sz="4000" b="1" i="0" u="none" strike="noStrike" kern="1200" cap="all" spc="0" normalizeH="0" baseline="0" noProof="0" dirty="0">
              <a:ln w="28575">
                <a:solidFill>
                  <a:srgbClr val="000066"/>
                </a:solidFill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114475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יונים">
  <a:themeElements>
    <a:clrScheme name="יונים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EC76B5"/>
      </a:hlink>
      <a:folHlink>
        <a:srgbClr val="E8ACCD"/>
      </a:folHlink>
    </a:clrScheme>
    <a:fontScheme name="יונים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יונים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A207AED3-9ABC-4A18-9978-A59B65688B15}"/>
    </a:ext>
  </a:extLst>
</a:theme>
</file>

<file path=ppt/theme/theme2.xml><?xml version="1.0" encoding="utf-8"?>
<a:theme xmlns:a="http://schemas.openxmlformats.org/drawingml/2006/main" name="1_יונים">
  <a:themeElements>
    <a:clrScheme name="יונים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EC76B5"/>
      </a:hlink>
      <a:folHlink>
        <a:srgbClr val="E8ACCD"/>
      </a:folHlink>
    </a:clrScheme>
    <a:fontScheme name="יונים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יונים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A207AED3-9ABC-4A18-9978-A59B65688B15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יונים">
    <a:dk1>
      <a:sysClr val="windowText" lastClr="000000"/>
    </a:dk1>
    <a:lt1>
      <a:sysClr val="window" lastClr="FFFFFF"/>
    </a:lt1>
    <a:dk2>
      <a:srgbClr val="3B3059"/>
    </a:dk2>
    <a:lt2>
      <a:srgbClr val="EBEBEB"/>
    </a:lt2>
    <a:accent1>
      <a:srgbClr val="B31166"/>
    </a:accent1>
    <a:accent2>
      <a:srgbClr val="E33D6F"/>
    </a:accent2>
    <a:accent3>
      <a:srgbClr val="E45F3C"/>
    </a:accent3>
    <a:accent4>
      <a:srgbClr val="E9943A"/>
    </a:accent4>
    <a:accent5>
      <a:srgbClr val="9B6BF2"/>
    </a:accent5>
    <a:accent6>
      <a:srgbClr val="D53DD0"/>
    </a:accent6>
    <a:hlink>
      <a:srgbClr val="EC76B5"/>
    </a:hlink>
    <a:folHlink>
      <a:srgbClr val="E8ACCD"/>
    </a:folHlink>
  </a:clrScheme>
</a:themeOverride>
</file>

<file path=ppt/theme/themeOverride10.xml><?xml version="1.0" encoding="utf-8"?>
<a:themeOverride xmlns:a="http://schemas.openxmlformats.org/drawingml/2006/main">
  <a:clrScheme name="יונים">
    <a:dk1>
      <a:sysClr val="windowText" lastClr="000000"/>
    </a:dk1>
    <a:lt1>
      <a:sysClr val="window" lastClr="FFFFFF"/>
    </a:lt1>
    <a:dk2>
      <a:srgbClr val="3B3059"/>
    </a:dk2>
    <a:lt2>
      <a:srgbClr val="EBEBEB"/>
    </a:lt2>
    <a:accent1>
      <a:srgbClr val="B31166"/>
    </a:accent1>
    <a:accent2>
      <a:srgbClr val="E33D6F"/>
    </a:accent2>
    <a:accent3>
      <a:srgbClr val="E45F3C"/>
    </a:accent3>
    <a:accent4>
      <a:srgbClr val="E9943A"/>
    </a:accent4>
    <a:accent5>
      <a:srgbClr val="9B6BF2"/>
    </a:accent5>
    <a:accent6>
      <a:srgbClr val="D53DD0"/>
    </a:accent6>
    <a:hlink>
      <a:srgbClr val="EC76B5"/>
    </a:hlink>
    <a:folHlink>
      <a:srgbClr val="E8ACCD"/>
    </a:folHlink>
  </a:clrScheme>
</a:themeOverride>
</file>

<file path=ppt/theme/themeOverride11.xml><?xml version="1.0" encoding="utf-8"?>
<a:themeOverride xmlns:a="http://schemas.openxmlformats.org/drawingml/2006/main">
  <a:clrScheme name="יונים">
    <a:dk1>
      <a:sysClr val="windowText" lastClr="000000"/>
    </a:dk1>
    <a:lt1>
      <a:sysClr val="window" lastClr="FFFFFF"/>
    </a:lt1>
    <a:dk2>
      <a:srgbClr val="3B3059"/>
    </a:dk2>
    <a:lt2>
      <a:srgbClr val="EBEBEB"/>
    </a:lt2>
    <a:accent1>
      <a:srgbClr val="B31166"/>
    </a:accent1>
    <a:accent2>
      <a:srgbClr val="E33D6F"/>
    </a:accent2>
    <a:accent3>
      <a:srgbClr val="E45F3C"/>
    </a:accent3>
    <a:accent4>
      <a:srgbClr val="E9943A"/>
    </a:accent4>
    <a:accent5>
      <a:srgbClr val="9B6BF2"/>
    </a:accent5>
    <a:accent6>
      <a:srgbClr val="D53DD0"/>
    </a:accent6>
    <a:hlink>
      <a:srgbClr val="EC76B5"/>
    </a:hlink>
    <a:folHlink>
      <a:srgbClr val="E8ACCD"/>
    </a:folHlink>
  </a:clrScheme>
</a:themeOverride>
</file>

<file path=ppt/theme/themeOverride2.xml><?xml version="1.0" encoding="utf-8"?>
<a:themeOverride xmlns:a="http://schemas.openxmlformats.org/drawingml/2006/main">
  <a:clrScheme name="יונים">
    <a:dk1>
      <a:sysClr val="windowText" lastClr="000000"/>
    </a:dk1>
    <a:lt1>
      <a:sysClr val="window" lastClr="FFFFFF"/>
    </a:lt1>
    <a:dk2>
      <a:srgbClr val="3B3059"/>
    </a:dk2>
    <a:lt2>
      <a:srgbClr val="EBEBEB"/>
    </a:lt2>
    <a:accent1>
      <a:srgbClr val="B31166"/>
    </a:accent1>
    <a:accent2>
      <a:srgbClr val="E33D6F"/>
    </a:accent2>
    <a:accent3>
      <a:srgbClr val="E45F3C"/>
    </a:accent3>
    <a:accent4>
      <a:srgbClr val="E9943A"/>
    </a:accent4>
    <a:accent5>
      <a:srgbClr val="9B6BF2"/>
    </a:accent5>
    <a:accent6>
      <a:srgbClr val="D53DD0"/>
    </a:accent6>
    <a:hlink>
      <a:srgbClr val="EC76B5"/>
    </a:hlink>
    <a:folHlink>
      <a:srgbClr val="E8ACCD"/>
    </a:folHlink>
  </a:clrScheme>
</a:themeOverride>
</file>

<file path=ppt/theme/themeOverride3.xml><?xml version="1.0" encoding="utf-8"?>
<a:themeOverride xmlns:a="http://schemas.openxmlformats.org/drawingml/2006/main">
  <a:clrScheme name="יונים">
    <a:dk1>
      <a:sysClr val="windowText" lastClr="000000"/>
    </a:dk1>
    <a:lt1>
      <a:sysClr val="window" lastClr="FFFFFF"/>
    </a:lt1>
    <a:dk2>
      <a:srgbClr val="3B3059"/>
    </a:dk2>
    <a:lt2>
      <a:srgbClr val="EBEBEB"/>
    </a:lt2>
    <a:accent1>
      <a:srgbClr val="B31166"/>
    </a:accent1>
    <a:accent2>
      <a:srgbClr val="E33D6F"/>
    </a:accent2>
    <a:accent3>
      <a:srgbClr val="E45F3C"/>
    </a:accent3>
    <a:accent4>
      <a:srgbClr val="E9943A"/>
    </a:accent4>
    <a:accent5>
      <a:srgbClr val="9B6BF2"/>
    </a:accent5>
    <a:accent6>
      <a:srgbClr val="D53DD0"/>
    </a:accent6>
    <a:hlink>
      <a:srgbClr val="EC76B5"/>
    </a:hlink>
    <a:folHlink>
      <a:srgbClr val="E8ACCD"/>
    </a:folHlink>
  </a:clrScheme>
</a:themeOverride>
</file>

<file path=ppt/theme/themeOverride4.xml><?xml version="1.0" encoding="utf-8"?>
<a:themeOverride xmlns:a="http://schemas.openxmlformats.org/drawingml/2006/main">
  <a:clrScheme name="יונים">
    <a:dk1>
      <a:sysClr val="windowText" lastClr="000000"/>
    </a:dk1>
    <a:lt1>
      <a:sysClr val="window" lastClr="FFFFFF"/>
    </a:lt1>
    <a:dk2>
      <a:srgbClr val="3B3059"/>
    </a:dk2>
    <a:lt2>
      <a:srgbClr val="EBEBEB"/>
    </a:lt2>
    <a:accent1>
      <a:srgbClr val="B31166"/>
    </a:accent1>
    <a:accent2>
      <a:srgbClr val="E33D6F"/>
    </a:accent2>
    <a:accent3>
      <a:srgbClr val="E45F3C"/>
    </a:accent3>
    <a:accent4>
      <a:srgbClr val="E9943A"/>
    </a:accent4>
    <a:accent5>
      <a:srgbClr val="9B6BF2"/>
    </a:accent5>
    <a:accent6>
      <a:srgbClr val="D53DD0"/>
    </a:accent6>
    <a:hlink>
      <a:srgbClr val="EC76B5"/>
    </a:hlink>
    <a:folHlink>
      <a:srgbClr val="E8ACCD"/>
    </a:folHlink>
  </a:clrScheme>
</a:themeOverride>
</file>

<file path=ppt/theme/themeOverride5.xml><?xml version="1.0" encoding="utf-8"?>
<a:themeOverride xmlns:a="http://schemas.openxmlformats.org/drawingml/2006/main">
  <a:clrScheme name="יונים">
    <a:dk1>
      <a:sysClr val="windowText" lastClr="000000"/>
    </a:dk1>
    <a:lt1>
      <a:sysClr val="window" lastClr="FFFFFF"/>
    </a:lt1>
    <a:dk2>
      <a:srgbClr val="3B3059"/>
    </a:dk2>
    <a:lt2>
      <a:srgbClr val="EBEBEB"/>
    </a:lt2>
    <a:accent1>
      <a:srgbClr val="B31166"/>
    </a:accent1>
    <a:accent2>
      <a:srgbClr val="E33D6F"/>
    </a:accent2>
    <a:accent3>
      <a:srgbClr val="E45F3C"/>
    </a:accent3>
    <a:accent4>
      <a:srgbClr val="E9943A"/>
    </a:accent4>
    <a:accent5>
      <a:srgbClr val="9B6BF2"/>
    </a:accent5>
    <a:accent6>
      <a:srgbClr val="D53DD0"/>
    </a:accent6>
    <a:hlink>
      <a:srgbClr val="EC76B5"/>
    </a:hlink>
    <a:folHlink>
      <a:srgbClr val="E8ACCD"/>
    </a:folHlink>
  </a:clrScheme>
</a:themeOverride>
</file>

<file path=ppt/theme/themeOverride6.xml><?xml version="1.0" encoding="utf-8"?>
<a:themeOverride xmlns:a="http://schemas.openxmlformats.org/drawingml/2006/main">
  <a:clrScheme name="יונים">
    <a:dk1>
      <a:sysClr val="windowText" lastClr="000000"/>
    </a:dk1>
    <a:lt1>
      <a:sysClr val="window" lastClr="FFFFFF"/>
    </a:lt1>
    <a:dk2>
      <a:srgbClr val="3B3059"/>
    </a:dk2>
    <a:lt2>
      <a:srgbClr val="EBEBEB"/>
    </a:lt2>
    <a:accent1>
      <a:srgbClr val="B31166"/>
    </a:accent1>
    <a:accent2>
      <a:srgbClr val="E33D6F"/>
    </a:accent2>
    <a:accent3>
      <a:srgbClr val="E45F3C"/>
    </a:accent3>
    <a:accent4>
      <a:srgbClr val="E9943A"/>
    </a:accent4>
    <a:accent5>
      <a:srgbClr val="9B6BF2"/>
    </a:accent5>
    <a:accent6>
      <a:srgbClr val="D53DD0"/>
    </a:accent6>
    <a:hlink>
      <a:srgbClr val="EC76B5"/>
    </a:hlink>
    <a:folHlink>
      <a:srgbClr val="E8ACCD"/>
    </a:folHlink>
  </a:clrScheme>
</a:themeOverride>
</file>

<file path=ppt/theme/themeOverride7.xml><?xml version="1.0" encoding="utf-8"?>
<a:themeOverride xmlns:a="http://schemas.openxmlformats.org/drawingml/2006/main">
  <a:clrScheme name="יונים">
    <a:dk1>
      <a:sysClr val="windowText" lastClr="000000"/>
    </a:dk1>
    <a:lt1>
      <a:sysClr val="window" lastClr="FFFFFF"/>
    </a:lt1>
    <a:dk2>
      <a:srgbClr val="3B3059"/>
    </a:dk2>
    <a:lt2>
      <a:srgbClr val="EBEBEB"/>
    </a:lt2>
    <a:accent1>
      <a:srgbClr val="B31166"/>
    </a:accent1>
    <a:accent2>
      <a:srgbClr val="E33D6F"/>
    </a:accent2>
    <a:accent3>
      <a:srgbClr val="E45F3C"/>
    </a:accent3>
    <a:accent4>
      <a:srgbClr val="E9943A"/>
    </a:accent4>
    <a:accent5>
      <a:srgbClr val="9B6BF2"/>
    </a:accent5>
    <a:accent6>
      <a:srgbClr val="D53DD0"/>
    </a:accent6>
    <a:hlink>
      <a:srgbClr val="EC76B5"/>
    </a:hlink>
    <a:folHlink>
      <a:srgbClr val="E8ACCD"/>
    </a:folHlink>
  </a:clrScheme>
</a:themeOverride>
</file>

<file path=ppt/theme/themeOverride8.xml><?xml version="1.0" encoding="utf-8"?>
<a:themeOverride xmlns:a="http://schemas.openxmlformats.org/drawingml/2006/main">
  <a:clrScheme name="יונים">
    <a:dk1>
      <a:sysClr val="windowText" lastClr="000000"/>
    </a:dk1>
    <a:lt1>
      <a:sysClr val="window" lastClr="FFFFFF"/>
    </a:lt1>
    <a:dk2>
      <a:srgbClr val="3B3059"/>
    </a:dk2>
    <a:lt2>
      <a:srgbClr val="EBEBEB"/>
    </a:lt2>
    <a:accent1>
      <a:srgbClr val="B31166"/>
    </a:accent1>
    <a:accent2>
      <a:srgbClr val="E33D6F"/>
    </a:accent2>
    <a:accent3>
      <a:srgbClr val="E45F3C"/>
    </a:accent3>
    <a:accent4>
      <a:srgbClr val="E9943A"/>
    </a:accent4>
    <a:accent5>
      <a:srgbClr val="9B6BF2"/>
    </a:accent5>
    <a:accent6>
      <a:srgbClr val="D53DD0"/>
    </a:accent6>
    <a:hlink>
      <a:srgbClr val="EC76B5"/>
    </a:hlink>
    <a:folHlink>
      <a:srgbClr val="E8ACCD"/>
    </a:folHlink>
  </a:clrScheme>
</a:themeOverride>
</file>

<file path=ppt/theme/themeOverride9.xml><?xml version="1.0" encoding="utf-8"?>
<a:themeOverride xmlns:a="http://schemas.openxmlformats.org/drawingml/2006/main">
  <a:clrScheme name="יונים">
    <a:dk1>
      <a:sysClr val="windowText" lastClr="000000"/>
    </a:dk1>
    <a:lt1>
      <a:sysClr val="window" lastClr="FFFFFF"/>
    </a:lt1>
    <a:dk2>
      <a:srgbClr val="3B3059"/>
    </a:dk2>
    <a:lt2>
      <a:srgbClr val="EBEBEB"/>
    </a:lt2>
    <a:accent1>
      <a:srgbClr val="B31166"/>
    </a:accent1>
    <a:accent2>
      <a:srgbClr val="E33D6F"/>
    </a:accent2>
    <a:accent3>
      <a:srgbClr val="E45F3C"/>
    </a:accent3>
    <a:accent4>
      <a:srgbClr val="E9943A"/>
    </a:accent4>
    <a:accent5>
      <a:srgbClr val="9B6BF2"/>
    </a:accent5>
    <a:accent6>
      <a:srgbClr val="D53DD0"/>
    </a:accent6>
    <a:hlink>
      <a:srgbClr val="EC76B5"/>
    </a:hlink>
    <a:folHlink>
      <a:srgbClr val="E8ACCD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3341</TotalTime>
  <Words>2568</Words>
  <Application>Microsoft Office PowerPoint</Application>
  <PresentationFormat>Widescreen</PresentationFormat>
  <Paragraphs>496</Paragraphs>
  <Slides>45</Slides>
  <Notes>32</Notes>
  <HiddenSlides>2</HiddenSlides>
  <MMClips>2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45</vt:i4>
      </vt:variant>
    </vt:vector>
  </HeadingPairs>
  <TitlesOfParts>
    <vt:vector size="59" baseType="lpstr">
      <vt:lpstr>Arial</vt:lpstr>
      <vt:lpstr>Britannic Bold</vt:lpstr>
      <vt:lpstr>Calibri</vt:lpstr>
      <vt:lpstr>Cambria Math</vt:lpstr>
      <vt:lpstr>Century Gothic</vt:lpstr>
      <vt:lpstr>CMSY10</vt:lpstr>
      <vt:lpstr>Latex</vt:lpstr>
      <vt:lpstr>Maison Neue Book</vt:lpstr>
      <vt:lpstr>Open Sans</vt:lpstr>
      <vt:lpstr>Palatino-Roman</vt:lpstr>
      <vt:lpstr>Times-Roman</vt:lpstr>
      <vt:lpstr>Wingdings 3</vt:lpstr>
      <vt:lpstr>יונים</vt:lpstr>
      <vt:lpstr>1_יונים</vt:lpstr>
      <vt:lpstr>PowerPoint Presentation</vt:lpstr>
      <vt:lpstr>PowerPoint Presentation</vt:lpstr>
      <vt:lpstr>Ultrasound</vt:lpstr>
      <vt:lpstr>PowerPoint Presentation</vt:lpstr>
      <vt:lpstr>PowerPoint Presentation</vt:lpstr>
      <vt:lpstr>PowerPoint Presentation</vt:lpstr>
      <vt:lpstr>PowerPoint Presentation</vt:lpstr>
      <vt:lpstr>Beamforming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DNN Augmented Adaptive Beamformer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Results and Conclusions</vt:lpstr>
      <vt:lpstr>PowerPoint Presentation</vt:lpstr>
      <vt:lpstr>PowerPoint Presentation</vt:lpstr>
      <vt:lpstr>PowerPoint Presentation</vt:lpstr>
      <vt:lpstr>PowerPoint Presentation</vt:lpstr>
      <vt:lpstr>Model Implementation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עמית מוזס</dc:creator>
  <cp:lastModifiedBy>dor shmuel</cp:lastModifiedBy>
  <cp:revision>71</cp:revision>
  <dcterms:created xsi:type="dcterms:W3CDTF">2022-06-09T05:02:06Z</dcterms:created>
  <dcterms:modified xsi:type="dcterms:W3CDTF">2022-06-19T14:12:44Z</dcterms:modified>
</cp:coreProperties>
</file>